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96" r:id="rId10"/>
    <p:sldId id="297" r:id="rId11"/>
    <p:sldId id="298" r:id="rId12"/>
    <p:sldId id="299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75" r:id="rId25"/>
    <p:sldId id="276" r:id="rId26"/>
    <p:sldId id="277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9" r:id="rId35"/>
    <p:sldId id="307" r:id="rId36"/>
    <p:sldId id="3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5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alpha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25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92BA360-9028-CAFD-7CC9-7324784D2F72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rgbClr val="181818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8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54426D-A57D-2872-1A9B-D0880F57D575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161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067CA42-BE57-73B7-7104-58F79FB47D27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2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3008D5E-0784-C123-828D-9F77964573E8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47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AA87C3-328D-727B-F67B-1E92C26B11DE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q"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i="0">
                <a:solidFill>
                  <a:schemeClr val="bg1"/>
                </a:solidFill>
              </a:defRPr>
            </a:lvl2pPr>
            <a:lvl3pPr marL="1257300" marR="0" indent="-34290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rgbClr val="138BE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2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F07FC2-A655-A2A7-54E6-0A7D9258F47B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35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4C456E-7040-95FE-B22F-C17CC21C8A6E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8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850" y="4424515"/>
            <a:ext cx="10782300" cy="89473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5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850" y="5319252"/>
            <a:ext cx="10782300" cy="533544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alpha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E5A13E-6B39-5EB9-018F-9DA365B4DF33}"/>
              </a:ext>
            </a:extLst>
          </p:cNvPr>
          <p:cNvSpPr>
            <a:spLocks noChangeAspect="1"/>
          </p:cNvSpPr>
          <p:nvPr/>
        </p:nvSpPr>
        <p:spPr>
          <a:xfrm>
            <a:off x="5181601" y="1446182"/>
            <a:ext cx="1828799" cy="18288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8EEE6-8976-851D-F510-207FC6D4CF21}"/>
              </a:ext>
            </a:extLst>
          </p:cNvPr>
          <p:cNvSpPr>
            <a:spLocks noChangeAspect="1"/>
          </p:cNvSpPr>
          <p:nvPr/>
        </p:nvSpPr>
        <p:spPr>
          <a:xfrm>
            <a:off x="7785731" y="1455326"/>
            <a:ext cx="3218688" cy="18105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848510-2F64-4D88-22C1-3FF7F2533D22}"/>
              </a:ext>
            </a:extLst>
          </p:cNvPr>
          <p:cNvSpPr>
            <a:spLocks noChangeAspect="1"/>
          </p:cNvSpPr>
          <p:nvPr/>
        </p:nvSpPr>
        <p:spPr>
          <a:xfrm>
            <a:off x="1187581" y="1455326"/>
            <a:ext cx="3218688" cy="18105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87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6F2899-BB1A-C8A9-12B0-A07F6B33176A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562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07AB90-9728-28A7-0C31-273BFC645DFA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79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906DB1-8C12-010E-62DB-3FD29C5810E0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69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10217797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1150" y="6412447"/>
            <a:ext cx="1382532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DA9FF22B-03D8-4B96-8F7A-AFA6DA0B03CA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B16034FD-4A7F-43D8-8FD8-9F3A6264F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94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5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NULL"/><Relationship Id="rId7" Type="http://schemas.openxmlformats.org/officeDocument/2006/relationships/image" Target="../media/image3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NULL"/><Relationship Id="rId10" Type="http://schemas.openxmlformats.org/officeDocument/2006/relationships/image" Target="../media/image33.png"/><Relationship Id="rId4" Type="http://schemas.openxmlformats.org/officeDocument/2006/relationships/image" Target="NUL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NULL"/><Relationship Id="rId7" Type="http://schemas.openxmlformats.org/officeDocument/2006/relationships/image" Target="../media/image3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9.png"/><Relationship Id="rId5" Type="http://schemas.openxmlformats.org/officeDocument/2006/relationships/image" Target="NULL"/><Relationship Id="rId10" Type="http://schemas.openxmlformats.org/officeDocument/2006/relationships/image" Target="../media/image38.png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tags" Target="../tags/tag3.xml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60.png"/><Relationship Id="rId10" Type="http://schemas.openxmlformats.org/officeDocument/2006/relationships/image" Target="../media/image6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11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511.png"/><Relationship Id="rId21" Type="http://schemas.openxmlformats.org/officeDocument/2006/relationships/image" Target="../media/image94.png"/><Relationship Id="rId7" Type="http://schemas.openxmlformats.org/officeDocument/2006/relationships/image" Target="../media/image91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41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image" Target="../media/image137.png"/><Relationship Id="rId5" Type="http://schemas.openxmlformats.org/officeDocument/2006/relationships/image" Target="../media/image73.png"/><Relationship Id="rId15" Type="http://schemas.openxmlformats.org/officeDocument/2006/relationships/image" Target="../media/image88.png"/><Relationship Id="rId10" Type="http://schemas.openxmlformats.org/officeDocument/2006/relationships/image" Target="../media/image1210.png"/><Relationship Id="rId19" Type="http://schemas.openxmlformats.org/officeDocument/2006/relationships/image" Target="../media/image92.png"/><Relationship Id="rId4" Type="http://schemas.openxmlformats.org/officeDocument/2006/relationships/image" Target="../media/image610.png"/><Relationship Id="rId9" Type="http://schemas.openxmlformats.org/officeDocument/2006/relationships/image" Target="../media/image1110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380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560.png"/><Relationship Id="rId7" Type="http://schemas.openxmlformats.org/officeDocument/2006/relationships/image" Target="../media/image12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570.png"/><Relationship Id="rId9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7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60.png"/><Relationship Id="rId5" Type="http://schemas.openxmlformats.org/officeDocument/2006/relationships/image" Target="../media/image13.png"/><Relationship Id="rId10" Type="http://schemas.openxmlformats.org/officeDocument/2006/relationships/image" Target="../media/image351.png"/><Relationship Id="rId4" Type="http://schemas.openxmlformats.org/officeDocument/2006/relationships/image" Target="../media/image12.png"/><Relationship Id="rId9" Type="http://schemas.openxmlformats.org/officeDocument/2006/relationships/image" Target="../media/image341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11.png"/><Relationship Id="rId7" Type="http://schemas.openxmlformats.org/officeDocument/2006/relationships/image" Target="../media/image44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21.png"/><Relationship Id="rId4" Type="http://schemas.openxmlformats.org/officeDocument/2006/relationships/image" Target="../media/image412.png"/><Relationship Id="rId9" Type="http://schemas.openxmlformats.org/officeDocument/2006/relationships/image" Target="../media/image3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6C7A-8B39-032A-FBA3-AD725EDE1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1B8AB-2DB0-D59A-2926-CAB9ECBF1A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9719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/>
              </a:p>
              <a:p>
                <a:r>
                  <a:rPr lang="en-IN" dirty="0"/>
                  <a:t>Diagonal elements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 are called the </a:t>
                </a:r>
                <a:r>
                  <a:rPr lang="en-IN" i="1" dirty="0"/>
                  <a:t>singular values </a:t>
                </a:r>
                <a:r>
                  <a:rPr lang="en-IN" dirty="0"/>
                  <a:t>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 (always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dirty="0"/>
                  <a:t>)</a:t>
                </a:r>
              </a:p>
              <a:p>
                <a:r>
                  <a:rPr lang="en-IN" dirty="0"/>
                  <a:t>Column vectors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dirty="0"/>
                  <a:t> are called the</a:t>
                </a:r>
                <a:r>
                  <a:rPr lang="en-IN" i="1" dirty="0"/>
                  <a:t> left singular vectors </a:t>
                </a:r>
                <a:r>
                  <a:rPr lang="en-IN" dirty="0"/>
                  <a:t>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IN" dirty="0"/>
              </a:p>
              <a:p>
                <a:r>
                  <a:rPr lang="en-IN" dirty="0"/>
                  <a:t>Column vectors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/>
                  <a:t> (row </a:t>
                </a:r>
                <a:r>
                  <a:rPr lang="en-IN" dirty="0" err="1"/>
                  <a:t>vecs</a:t>
                </a:r>
                <a:r>
                  <a:rPr lang="en-IN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) called </a:t>
                </a:r>
                <a:r>
                  <a:rPr lang="en-IN" i="1" dirty="0"/>
                  <a:t>right singular vectors </a:t>
                </a:r>
                <a:r>
                  <a:rPr lang="en-IN" dirty="0"/>
                  <a:t>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IN" dirty="0"/>
              </a:p>
              <a:p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, then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/>
              </a:p>
              <a:p>
                <a:r>
                  <a:rPr lang="en-IN" dirty="0"/>
                  <a:t>Singular values of a matrix are always unique, singular vectors are not</a:t>
                </a:r>
              </a:p>
              <a:p>
                <a:pPr lvl="2"/>
                <a:r>
                  <a:rPr lang="en-IN" dirty="0"/>
                  <a:t>Given one set of </a:t>
                </a:r>
                <a:r>
                  <a:rPr lang="en-IN" dirty="0" err="1"/>
                  <a:t>left+right</a:t>
                </a:r>
                <a:r>
                  <a:rPr lang="en-IN" dirty="0"/>
                  <a:t> singular vectors, can obtain other sets of </a:t>
                </a:r>
                <a:r>
                  <a:rPr lang="en-IN" dirty="0" err="1"/>
                  <a:t>left+right</a:t>
                </a:r>
                <a:r>
                  <a:rPr lang="en-IN" dirty="0"/>
                  <a:t> singular vectors using “certain” orthonormal maps – details a bit tedious</a:t>
                </a:r>
              </a:p>
              <a:p>
                <a:r>
                  <a:rPr lang="en-IN" dirty="0"/>
                  <a:t>Tons of things to study about singular decompositions – too little time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b="-2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53" y="215575"/>
            <a:ext cx="1792096" cy="1792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985" y="2785782"/>
            <a:ext cx="1792098" cy="1792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012" y="4645895"/>
            <a:ext cx="1740936" cy="1740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ular Callout 9"/>
              <p:cNvSpPr/>
              <p:nvPr/>
            </p:nvSpPr>
            <p:spPr>
              <a:xfrm>
                <a:off x="4204253" y="5094409"/>
                <a:ext cx="6286675" cy="1736450"/>
              </a:xfrm>
              <a:prstGeom prst="wedgeRectCallout">
                <a:avLst>
                  <a:gd name="adj1" fmla="val 60092"/>
                  <a:gd name="adj2" fmla="val -2815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then we have </a:t>
                </a:r>
                <a:br>
                  <a:rPr lang="en-IN" sz="2400" dirty="0">
                    <a:solidFill>
                      <a:schemeClr val="bg1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I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I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lang="en-I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Can you find an expression for rows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too?</a:t>
                </a:r>
              </a:p>
            </p:txBody>
          </p:sp>
        </mc:Choice>
        <mc:Fallback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53" y="5094409"/>
                <a:ext cx="6286675" cy="1736450"/>
              </a:xfrm>
              <a:prstGeom prst="wedgeRectCallout">
                <a:avLst>
                  <a:gd name="adj1" fmla="val 60092"/>
                  <a:gd name="adj2" fmla="val -2815"/>
                </a:avLst>
              </a:prstGeom>
              <a:blipFill>
                <a:blip r:embed="rId6"/>
                <a:stretch>
                  <a:fillRect l="-1138" b="-240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ular Callout 10"/>
              <p:cNvSpPr/>
              <p:nvPr/>
            </p:nvSpPr>
            <p:spPr>
              <a:xfrm>
                <a:off x="873303" y="2850314"/>
                <a:ext cx="4109663" cy="1028576"/>
              </a:xfrm>
              <a:prstGeom prst="wedgeRectCallout">
                <a:avLst>
                  <a:gd name="adj1" fmla="val 84582"/>
                  <a:gd name="adj2" fmla="val 55529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Note that each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has unit (row and column) rank</a:t>
                </a:r>
                <a:endParaRPr lang="en-IN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03" y="2850314"/>
                <a:ext cx="4109663" cy="1028576"/>
              </a:xfrm>
              <a:prstGeom prst="wedgeRectCallout">
                <a:avLst>
                  <a:gd name="adj1" fmla="val 84582"/>
                  <a:gd name="adj2" fmla="val 55529"/>
                </a:avLst>
              </a:prstGeom>
              <a:blipFill>
                <a:blip r:embed="rId7"/>
                <a:stretch>
                  <a:fillRect l="-219" b="-163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ular Callout 5"/>
              <p:cNvSpPr/>
              <p:nvPr/>
            </p:nvSpPr>
            <p:spPr>
              <a:xfrm>
                <a:off x="253353" y="215574"/>
                <a:ext cx="10256729" cy="3335372"/>
              </a:xfrm>
              <a:prstGeom prst="wedgeRectCallout">
                <a:avLst>
                  <a:gd name="adj1" fmla="val 56388"/>
                  <a:gd name="adj2" fmla="val 880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For example, consider the following four different but equivalent SVDs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IN" sz="2400" b="0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I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</a:t>
                </a:r>
              </a:p>
              <a:p>
                <a:pPr algn="ctr"/>
                <a:r>
                  <a:rPr lang="en-IN" sz="2400" dirty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I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3" y="215574"/>
                <a:ext cx="10256729" cy="3335372"/>
              </a:xfrm>
              <a:prstGeom prst="wedgeRectCallout">
                <a:avLst>
                  <a:gd name="adj1" fmla="val 56388"/>
                  <a:gd name="adj2" fmla="val 880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ular Callout 7"/>
              <p:cNvSpPr/>
              <p:nvPr/>
            </p:nvSpPr>
            <p:spPr>
              <a:xfrm>
                <a:off x="3001618" y="3681832"/>
                <a:ext cx="7497367" cy="1281691"/>
              </a:xfrm>
              <a:prstGeom prst="wedgeRectCallout">
                <a:avLst>
                  <a:gd name="adj1" fmla="val 59899"/>
                  <a:gd name="adj2" fmla="val -27484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In order to minimize this ambiguity, people commonly write SVD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≥…</m:t>
                    </m:r>
                  </m:oMath>
                </a14:m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618" y="3681832"/>
                <a:ext cx="7497367" cy="1281691"/>
              </a:xfrm>
              <a:prstGeom prst="wedgeRectCallout">
                <a:avLst>
                  <a:gd name="adj1" fmla="val 59899"/>
                  <a:gd name="adj2" fmla="val -27484"/>
                </a:avLst>
              </a:prstGeom>
              <a:blipFill>
                <a:blip r:embed="rId9"/>
                <a:stretch>
                  <a:fillRect l="-73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84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/>
              <a:lstStyle/>
              <a:p>
                <a:r>
                  <a:rPr lang="en-IN" dirty="0"/>
                  <a:t>SVD is defined even for matrices that are not square</a:t>
                </a:r>
              </a:p>
              <a:p>
                <a:r>
                  <a:rPr lang="en-IN" dirty="0"/>
                  <a:t>Suppose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then we can always write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where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are orthonormal matrices of different sizes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is a rectangular diagonal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dirty="0"/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/>
                  <a:t>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IN" dirty="0"/>
              </a:p>
              <a:p>
                <a:r>
                  <a:rPr lang="en-IN" b="1" dirty="0"/>
                  <a:t>Case 1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dirty="0"/>
                  <a:t> i.e. output dim &lt; input dim i.e.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 reduces dim of vectors</a:t>
                </a:r>
              </a:p>
              <a:p>
                <a:r>
                  <a:rPr lang="en-IN" dirty="0"/>
                  <a:t>In this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 throws out last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dirty="0"/>
                  <a:t> dimensions after rotation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39788" y="4759263"/>
                <a:ext cx="1800000" cy="9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4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4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788" y="4759263"/>
                <a:ext cx="1800000" cy="90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10538" y="4759263"/>
                <a:ext cx="900000" cy="900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4400" i="1" dirty="0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IN" sz="4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538" y="4759263"/>
                <a:ext cx="900000" cy="90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534816" y="4759263"/>
                <a:ext cx="1800000" cy="180000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4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IN" sz="4400" b="0" i="1" dirty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IN" sz="4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16" y="4759263"/>
                <a:ext cx="1800000" cy="180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532901" y="4886097"/>
                <a:ext cx="12873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01" y="4886097"/>
                <a:ext cx="12873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6222677" y="4676405"/>
            <a:ext cx="1800000" cy="1074637"/>
            <a:chOff x="6222677" y="4742591"/>
            <a:chExt cx="1800000" cy="1074637"/>
          </a:xfrm>
        </p:grpSpPr>
        <p:sp>
          <p:nvSpPr>
            <p:cNvPr id="12" name="Rectangle 11"/>
            <p:cNvSpPr/>
            <p:nvPr/>
          </p:nvSpPr>
          <p:spPr>
            <a:xfrm rot="-2700000">
              <a:off x="6585699" y="4742591"/>
              <a:ext cx="182880" cy="10746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6222677" y="4825449"/>
                  <a:ext cx="1800000" cy="90000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4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2677" y="4825449"/>
                  <a:ext cx="1800000" cy="90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10468223" y="4173935"/>
            <a:ext cx="685800" cy="2385328"/>
            <a:chOff x="10468223" y="4240121"/>
            <a:chExt cx="685800" cy="2385328"/>
          </a:xfrm>
        </p:grpSpPr>
        <p:sp>
          <p:nvSpPr>
            <p:cNvPr id="11" name="Rectangle 10"/>
            <p:cNvSpPr/>
            <p:nvPr/>
          </p:nvSpPr>
          <p:spPr>
            <a:xfrm>
              <a:off x="10728959" y="4825449"/>
              <a:ext cx="164328" cy="18000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468223" y="4240121"/>
                  <a:ext cx="6858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223" y="4240121"/>
                  <a:ext cx="685800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621356" y="4171649"/>
                <a:ext cx="68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56" y="4171649"/>
                <a:ext cx="685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434220" y="5668184"/>
            <a:ext cx="3978200" cy="900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080147" y="4171649"/>
                <a:ext cx="68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ΣV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47" y="4171649"/>
                <a:ext cx="685800" cy="584775"/>
              </a:xfrm>
              <a:prstGeom prst="rect">
                <a:avLst/>
              </a:prstGeom>
              <a:blipFill>
                <a:blip r:embed="rId10"/>
                <a:stretch>
                  <a:fillRect r="-132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948473" y="4171649"/>
                <a:ext cx="68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473" y="4171649"/>
                <a:ext cx="68580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2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20755 2.59259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755 2.59259E-6 L -0.39818 2.59259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818 2.59259E-6 L -0.51354 2.59259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/>
      <p:bldP spid="16" grpId="0"/>
      <p:bldP spid="16" grpId="1"/>
      <p:bldP spid="17" grpId="0" animBg="1"/>
      <p:bldP spid="18" grpId="0"/>
      <p:bldP spid="18" grpId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50690" y="4759263"/>
                <a:ext cx="1800000" cy="1800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4400" i="1" dirty="0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IN" sz="4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690" y="4759263"/>
                <a:ext cx="1800000" cy="1800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265919" y="4759263"/>
                <a:ext cx="900000" cy="90000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4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IN" sz="4400" b="0" i="1" dirty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IN" sz="4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919" y="4759263"/>
                <a:ext cx="900000" cy="90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10165919" y="4173935"/>
            <a:ext cx="685800" cy="2385328"/>
            <a:chOff x="10468223" y="4240121"/>
            <a:chExt cx="685800" cy="2385328"/>
          </a:xfrm>
        </p:grpSpPr>
        <p:sp>
          <p:nvSpPr>
            <p:cNvPr id="11" name="Rectangle 10"/>
            <p:cNvSpPr/>
            <p:nvPr/>
          </p:nvSpPr>
          <p:spPr>
            <a:xfrm>
              <a:off x="10728959" y="4825449"/>
              <a:ext cx="164328" cy="18000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468223" y="4240121"/>
                  <a:ext cx="6858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223" y="4240121"/>
                  <a:ext cx="685800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/>
          <p:cNvSpPr/>
          <p:nvPr/>
        </p:nvSpPr>
        <p:spPr>
          <a:xfrm>
            <a:off x="7258369" y="5658324"/>
            <a:ext cx="3407709" cy="1076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/>
              <a:lstStyle/>
              <a:p>
                <a:r>
                  <a:rPr lang="en-IN" dirty="0"/>
                  <a:t>SVD is defined even for matrices that are not square</a:t>
                </a:r>
              </a:p>
              <a:p>
                <a:r>
                  <a:rPr lang="en-IN" dirty="0"/>
                  <a:t>Suppose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then we can always write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where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are orthonormal matrices of different sizes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is a rectangular diagonal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dirty="0"/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/>
                  <a:t>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IN" dirty="0"/>
              </a:p>
              <a:p>
                <a:r>
                  <a:rPr lang="en-IN" b="1" dirty="0"/>
                  <a:t>Case 2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dirty="0"/>
                  <a:t> i.e. output dim &gt; input dim.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 increases dim of vectors</a:t>
                </a:r>
              </a:p>
              <a:p>
                <a:r>
                  <a:rPr lang="en-IN" dirty="0"/>
                  <a:t>In this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 adds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dirty="0"/>
                  <a:t> dummy dimensions in addition to scaling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5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39788" y="4759263"/>
                <a:ext cx="900000" cy="18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4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4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788" y="4759263"/>
                <a:ext cx="900000" cy="180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800460" y="5335157"/>
                <a:ext cx="12873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60" y="5335157"/>
                <a:ext cx="128734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258369" y="4676405"/>
            <a:ext cx="900000" cy="1882858"/>
            <a:chOff x="6222677" y="4742591"/>
            <a:chExt cx="900000" cy="1882858"/>
          </a:xfrm>
        </p:grpSpPr>
        <p:sp>
          <p:nvSpPr>
            <p:cNvPr id="12" name="Rectangle 11"/>
            <p:cNvSpPr/>
            <p:nvPr/>
          </p:nvSpPr>
          <p:spPr>
            <a:xfrm rot="-2700000">
              <a:off x="6585699" y="4742591"/>
              <a:ext cx="182880" cy="107463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6222677" y="4825449"/>
                  <a:ext cx="900000" cy="180000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4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2677" y="4825449"/>
                  <a:ext cx="900000" cy="180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192645" y="4171649"/>
                <a:ext cx="68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645" y="4171649"/>
                <a:ext cx="685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965257" y="4171649"/>
                <a:ext cx="8084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ΣV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257" y="4171649"/>
                <a:ext cx="8084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517601" y="4171649"/>
                <a:ext cx="68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601" y="4171649"/>
                <a:ext cx="68580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696551" y="5481077"/>
            <a:ext cx="183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0</a:t>
            </a:r>
          </a:p>
          <a:p>
            <a:r>
              <a:rPr lang="en-IN" dirty="0">
                <a:solidFill>
                  <a:schemeClr val="bg1"/>
                </a:solidFill>
              </a:rPr>
              <a:t>0</a:t>
            </a:r>
          </a:p>
          <a:p>
            <a:r>
              <a:rPr lang="en-IN" dirty="0">
                <a:solidFill>
                  <a:schemeClr val="bg1"/>
                </a:solidFill>
              </a:rPr>
              <a:t>0</a:t>
            </a:r>
          </a:p>
          <a:p>
            <a:r>
              <a:rPr lang="en-IN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997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-0.13971 2.59259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71 2.59259E-6 L -0.30091 2.59259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091 2.59259E-6 L -0.52669 2.59259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" grpId="0" uiExpand="1" build="p"/>
      <p:bldP spid="6" grpId="0" animBg="1"/>
      <p:bldP spid="10" grpId="0"/>
      <p:bldP spid="16" grpId="0"/>
      <p:bldP spid="16" grpId="1"/>
      <p:bldP spid="18" grpId="0"/>
      <p:bldP spid="18" grpId="1"/>
      <p:bldP spid="19" grpId="0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The largest singular value (resp. eigenvalue) of a matrix is called its </a:t>
                </a:r>
                <a:r>
                  <a:rPr lang="en-IN" i="1" dirty="0"/>
                  <a:t>leading</a:t>
                </a:r>
                <a:r>
                  <a:rPr lang="en-IN" dirty="0"/>
                  <a:t> singular value (resp. eigenvalue)</a:t>
                </a:r>
              </a:p>
              <a:p>
                <a:pPr lvl="2"/>
                <a:r>
                  <a:rPr lang="en-IN" dirty="0"/>
                  <a:t>The corresponding left/right singular vector (resp. eigenvector) is called its </a:t>
                </a:r>
                <a:r>
                  <a:rPr lang="en-IN" i="0" dirty="0"/>
                  <a:t>leading</a:t>
                </a:r>
                <a:r>
                  <a:rPr lang="en-IN" dirty="0"/>
                  <a:t> left/right singular vector (resp. eigenvector)</a:t>
                </a:r>
              </a:p>
              <a:p>
                <a:pPr lvl="2"/>
                <a:r>
                  <a:rPr lang="en-IN" dirty="0"/>
                  <a:t>In some cases, there may be more than one singular vector with the same singular value (resp. more than one eigenvector with the same eigenvalue)</a:t>
                </a:r>
              </a:p>
              <a:p>
                <a:r>
                  <a:rPr lang="en-IN" b="1" dirty="0"/>
                  <a:t>Principal Component Analysis</a:t>
                </a:r>
                <a:r>
                  <a:rPr lang="en-IN" dirty="0"/>
                  <a:t>: the process of finding the top few singular values and corresponding singular vectors (left + right)</a:t>
                </a:r>
              </a:p>
              <a:p>
                <a:pPr lvl="2"/>
                <a:r>
                  <a:rPr lang="en-IN" dirty="0"/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(assume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. The case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similar) with SVD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dirty="0"/>
                  <a:t> both have orthonormal columns,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dirty="0"/>
                  <a:t> is square but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IN" dirty="0"/>
                  <a:t> is not!</a:t>
                </a:r>
              </a:p>
              <a:p>
                <a:pPr lvl="2"/>
                <a:r>
                  <a:rPr lang="en-IN" b="1" dirty="0"/>
                  <a:t>Note</a:t>
                </a:r>
                <a:r>
                  <a:rPr lang="en-IN" dirty="0"/>
                  <a:t>: we dropped the last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 columns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dirty="0"/>
                  <a:t> which were useless, to get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Want to find the leading triplets i.e.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/>
                  <a:t>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for 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N" dirty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b="-2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521" y="184929"/>
            <a:ext cx="1792096" cy="17920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ular Callout 5"/>
              <p:cNvSpPr/>
              <p:nvPr/>
            </p:nvSpPr>
            <p:spPr>
              <a:xfrm>
                <a:off x="1294544" y="123633"/>
                <a:ext cx="9311778" cy="1853392"/>
              </a:xfrm>
              <a:prstGeom prst="wedgeRectCallout">
                <a:avLst>
                  <a:gd name="adj1" fmla="val 58697"/>
                  <a:gd name="adj2" fmla="val 20771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solidFill>
                      <a:schemeClr val="bg1"/>
                    </a:solidFill>
                    <a:latin typeface="+mj-lt"/>
                  </a:rPr>
                  <a:t>Careful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: since we have dropped some columns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sz="2400" b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we need to be careful. When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was square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, its columns were orthonormal as were its rows i.e.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. However, now that we have removed some columns, whereas the remaining columns are still orthonormal, the rows are not necessarily orthonormal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but maybe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sSup>
                      <m:sSupPr>
                        <m:ctrlPr>
                          <a:rPr lang="en-I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I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544" y="123633"/>
                <a:ext cx="9311778" cy="1853392"/>
              </a:xfrm>
              <a:prstGeom prst="wedgeRectCallout">
                <a:avLst>
                  <a:gd name="adj1" fmla="val 58697"/>
                  <a:gd name="adj2" fmla="val 20771"/>
                </a:avLst>
              </a:prstGeom>
              <a:blipFill>
                <a:blip r:embed="rId4"/>
                <a:stretch>
                  <a:fillRect l="-660" t="-3548" b="-871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9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Suppose we wish to find the leading right singular vector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Same as finding the leading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To find the leading left singular vector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, find leading eigenvector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/>
              </a:p>
              <a:p>
                <a:r>
                  <a:rPr lang="en-IN" dirty="0"/>
                  <a:t>Denote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dirty="0"/>
                  <a:t> and that we reorder things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≥…</m:t>
                    </m:r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Assume for sake of simplicity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dirty="0"/>
                  <a:t> 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N" dirty="0"/>
              </a:p>
              <a:p>
                <a:pPr lvl="3"/>
                <a:r>
                  <a:rPr lang="en-IN" dirty="0"/>
                  <a:t>This is sometimes called an </a:t>
                </a:r>
                <a:r>
                  <a:rPr lang="en-IN" i="1" dirty="0" err="1"/>
                  <a:t>eigengap</a:t>
                </a:r>
                <a:r>
                  <a:rPr lang="en-IN" i="1" dirty="0"/>
                  <a:t> </a:t>
                </a:r>
                <a:r>
                  <a:rPr lang="en-IN" dirty="0"/>
                  <a:t>or even </a:t>
                </a:r>
                <a:r>
                  <a:rPr lang="en-IN" i="1" dirty="0"/>
                  <a:t>leading </a:t>
                </a:r>
                <a:r>
                  <a:rPr lang="en-IN" i="1" dirty="0" err="1"/>
                  <a:t>eigengap</a:t>
                </a:r>
                <a:endParaRPr lang="en-IN" i="1" dirty="0"/>
              </a:p>
              <a:p>
                <a:pPr lvl="3"/>
                <a:r>
                  <a:rPr lang="en-IN" dirty="0"/>
                  <a:t>Easier to see the algorithms at work with an </a:t>
                </a:r>
                <a:r>
                  <a:rPr lang="en-IN" dirty="0" err="1"/>
                  <a:t>eigengap</a:t>
                </a:r>
                <a:r>
                  <a:rPr lang="en-IN" dirty="0"/>
                  <a:t> – will handle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 later</a:t>
                </a:r>
              </a:p>
              <a:p>
                <a:pPr lvl="3"/>
                <a:r>
                  <a:rPr lang="en-IN" b="1" dirty="0"/>
                  <a:t>Caution</a:t>
                </a:r>
                <a:r>
                  <a:rPr lang="en-IN" dirty="0"/>
                  <a:t>: textbooks might write </a:t>
                </a:r>
                <a:r>
                  <a:rPr lang="en-IN" dirty="0" err="1"/>
                  <a:t>eigengap</a:t>
                </a:r>
                <a:r>
                  <a:rPr lang="en-IN" dirty="0"/>
                  <a:t> </a:t>
                </a:r>
                <a:r>
                  <a:rPr lang="en-IN" i="1" dirty="0"/>
                  <a:t>additively</a:t>
                </a:r>
                <a:r>
                  <a:rPr lang="en-IN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dirty="0"/>
                  <a:t> – same thing</a:t>
                </a:r>
              </a:p>
              <a:p>
                <a:r>
                  <a:rPr lang="en-IN" b="1" dirty="0"/>
                  <a:t>Note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𝐴𝐴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Similarly, convince yourself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for any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Will use this curious fact very efficiently to find the leading </a:t>
                </a:r>
                <a:r>
                  <a:rPr lang="en-IN" dirty="0" err="1"/>
                  <a:t>eigenpair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460" b="-1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Power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/>
                  <a:t>Note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dirty="0"/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p>
                  </m:oMath>
                </a14:m>
                <a:r>
                  <a:rPr lang="en-IN" dirty="0"/>
                  <a:t> for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Note that this means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IN" dirty="0"/>
                  <a:t> for all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IN" dirty="0"/>
                  <a:t> as well</a:t>
                </a:r>
              </a:p>
              <a:p>
                <a:pPr lvl="2"/>
                <a:r>
                  <a:rPr lang="en-IN" dirty="0"/>
                  <a:t>Even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=1.1</m:t>
                    </m:r>
                  </m:oMath>
                </a14:m>
                <a:r>
                  <a:rPr lang="en-IN" dirty="0"/>
                  <a:t>, with large enough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dirty="0"/>
                  <a:t>, gap blows up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&gt;10000</m:t>
                    </m:r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Thus, with large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dirty="0"/>
                  <a:t>, the leading eigenvalue really stands out!</a:t>
                </a:r>
              </a:p>
              <a:p>
                <a:r>
                  <a:rPr lang="en-IN" dirty="0"/>
                  <a:t>Let us take a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and let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The vector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IN" dirty="0"/>
                  <a:t> represents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/>
                  <a:t> in terms of columns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b="0" dirty="0"/>
                  <a:t> </a:t>
                </a:r>
                <a:r>
                  <a:rPr lang="en-IN" dirty="0"/>
                  <a:t>i.e.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IN" b="0" dirty="0"/>
              </a:p>
              <a:p>
                <a:pPr lvl="2"/>
                <a:r>
                  <a:rPr lang="en-IN" dirty="0"/>
                  <a:t>Notice that since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/>
                  <a:t> is orthonormal, we have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dirty="0"/>
              </a:p>
              <a:p>
                <a:r>
                  <a:rPr lang="en-IN" dirty="0"/>
                  <a:t>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i="1" dirty="0"/>
              </a:p>
              <a:p>
                <a:pPr lvl="2"/>
                <a:r>
                  <a:rPr lang="en-IN" dirty="0"/>
                  <a:t>However, we just saw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≫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IN" i="1" dirty="0"/>
                  <a:t> </a:t>
                </a:r>
                <a:r>
                  <a:rPr lang="en-IN" dirty="0"/>
                  <a:t>for all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IN" i="1" dirty="0"/>
              </a:p>
              <a:p>
                <a:pPr lvl="2"/>
                <a:r>
                  <a:rPr lang="en-IN" dirty="0"/>
                  <a:t>This means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i="1" dirty="0"/>
                  <a:t> which means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I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I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sSub>
                          <m:sSubPr>
                            <m:ctrlPr>
                              <a:rPr lang="en-I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  <m:r>
                                  <a:rPr lang="en-IN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b>
                            <m:r>
                              <a:rPr lang="en-I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I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IN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606282" y="4530903"/>
                <a:ext cx="2753475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IN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IN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82" y="4530903"/>
                <a:ext cx="2753475" cy="590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8989888" y="4492494"/>
                <a:ext cx="2753475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N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IN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888" y="4492494"/>
                <a:ext cx="2753475" cy="668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852" y="4763761"/>
            <a:ext cx="1807146" cy="18071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852" y="411269"/>
            <a:ext cx="1775788" cy="17757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ular Callout 35"/>
              <p:cNvSpPr/>
              <p:nvPr/>
            </p:nvSpPr>
            <p:spPr>
              <a:xfrm>
                <a:off x="7493688" y="306044"/>
                <a:ext cx="2885758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How do I find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?</a:t>
                </a:r>
              </a:p>
            </p:txBody>
          </p:sp>
        </mc:Choice>
        <mc:Fallback>
          <p:sp>
            <p:nvSpPr>
              <p:cNvPr id="36" name="Rectangular Callout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688" y="306044"/>
                <a:ext cx="2885758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blipFill>
                <a:blip r:embed="rId7"/>
                <a:stretch>
                  <a:fillRect l="-99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ular Callout 36"/>
              <p:cNvSpPr/>
              <p:nvPr/>
            </p:nvSpPr>
            <p:spPr>
              <a:xfrm>
                <a:off x="4338598" y="2292281"/>
                <a:ext cx="591436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and then use the fact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is the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corresponding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(i.e.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)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7" name="Rectangular Callout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598" y="2292281"/>
                <a:ext cx="591436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ular Callout 37"/>
              <p:cNvSpPr/>
              <p:nvPr/>
            </p:nvSpPr>
            <p:spPr>
              <a:xfrm>
                <a:off x="2708649" y="5241013"/>
                <a:ext cx="7544314" cy="1287496"/>
              </a:xfrm>
              <a:prstGeom prst="wedgeRectCallout">
                <a:avLst>
                  <a:gd name="adj1" fmla="val 64211"/>
                  <a:gd name="adj2" fmla="val 4485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We obtained our approximation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IN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I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sSub>
                          <m:sSubPr>
                            <m:ctrlPr>
                              <a:rPr lang="en-IN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I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  <m:r>
                                  <a:rPr lang="en-IN" sz="24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b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. How should we choose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? Will any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work? How should we choose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?</a:t>
                </a:r>
              </a:p>
            </p:txBody>
          </p:sp>
        </mc:Choice>
        <mc:Fallback>
          <p:sp>
            <p:nvSpPr>
              <p:cNvPr id="38" name="Rectangular Callout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49" y="5241013"/>
                <a:ext cx="7544314" cy="1287496"/>
              </a:xfrm>
              <a:prstGeom prst="wedgeRectCallout">
                <a:avLst>
                  <a:gd name="adj1" fmla="val 64211"/>
                  <a:gd name="adj2" fmla="val 4485"/>
                </a:avLst>
              </a:prstGeom>
              <a:blipFill>
                <a:blip r:embed="rId9"/>
                <a:stretch>
                  <a:fillRect l="-563" b="-46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ular Callout 38"/>
              <p:cNvSpPr/>
              <p:nvPr/>
            </p:nvSpPr>
            <p:spPr>
              <a:xfrm>
                <a:off x="320592" y="3692595"/>
                <a:ext cx="9625605" cy="1315308"/>
              </a:xfrm>
              <a:prstGeom prst="wedgeRectCallout">
                <a:avLst>
                  <a:gd name="adj1" fmla="val 58752"/>
                  <a:gd name="adj2" fmla="val -41387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Calibri Light" panose="020F0302020204030204"/>
                  </a:rPr>
                  <a:t> must be a vector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Calibri Light" panose="020F0302020204030204"/>
                  </a:rPr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as well which means we will never recover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. The longer you run i.e. larger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, the better the approximation you will get. </a:t>
                </a:r>
              </a:p>
            </p:txBody>
          </p:sp>
        </mc:Choice>
        <mc:Fallback>
          <p:sp>
            <p:nvSpPr>
              <p:cNvPr id="39" name="Rectangular Callout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2" y="3692595"/>
                <a:ext cx="9625605" cy="1315308"/>
              </a:xfrm>
              <a:prstGeom prst="wedgeRectCallout">
                <a:avLst>
                  <a:gd name="adj1" fmla="val 58752"/>
                  <a:gd name="adj2" fmla="val -41387"/>
                </a:avLst>
              </a:prstGeom>
              <a:blipFill>
                <a:blip r:embed="rId10"/>
                <a:stretch>
                  <a:fillRect l="-116" b="-405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ular Callout 39"/>
              <p:cNvSpPr/>
              <p:nvPr/>
            </p:nvSpPr>
            <p:spPr>
              <a:xfrm>
                <a:off x="3081712" y="1299162"/>
                <a:ext cx="7260137" cy="857662"/>
              </a:xfrm>
              <a:prstGeom prst="wedgeRectCallout">
                <a:avLst>
                  <a:gd name="adj1" fmla="val 61511"/>
                  <a:gd name="adj2" fmla="val -22704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Hmm … this means if our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is not good then our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wont be good either</a:t>
                </a:r>
              </a:p>
            </p:txBody>
          </p:sp>
        </mc:Choice>
        <mc:Fallback>
          <p:sp>
            <p:nvSpPr>
              <p:cNvPr id="40" name="Rectangular Callout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12" y="1299162"/>
                <a:ext cx="7260137" cy="857662"/>
              </a:xfrm>
              <a:prstGeom prst="wedgeRectCallout">
                <a:avLst>
                  <a:gd name="adj1" fmla="val 61511"/>
                  <a:gd name="adj2" fmla="val -22704"/>
                </a:avLst>
              </a:prstGeom>
              <a:blipFill>
                <a:blip r:embed="rId11"/>
                <a:stretch>
                  <a:fillRect t="-2721" b="-1224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9DE94FC-9D1D-E689-FFF8-3D6CC36B7354}"/>
              </a:ext>
            </a:extLst>
          </p:cNvPr>
          <p:cNvGrpSpPr/>
          <p:nvPr/>
        </p:nvGrpSpPr>
        <p:grpSpPr>
          <a:xfrm>
            <a:off x="10795647" y="2753159"/>
            <a:ext cx="1143000" cy="1143000"/>
            <a:chOff x="2379643" y="355681"/>
            <a:chExt cx="1143000" cy="1143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4310CF-1348-CF1B-82D0-9607776587D8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F9984E0-1A53-A34C-06A1-2B32DFC84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67430C-DFBD-7641-31CB-567AD15D74D8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FB61B39-C8AA-86E2-1549-4E0AD5D9BE84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3C1AA1D-A4C3-8632-F87A-E900A9E30381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831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7" grpId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Power Method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253354" y="5506668"/>
            <a:ext cx="11600328" cy="1351332"/>
          </a:xfrm>
        </p:spPr>
        <p:txBody>
          <a:bodyPr/>
          <a:lstStyle/>
          <a:p>
            <a:pPr lvl="2"/>
            <a:r>
              <a:rPr lang="en-IN" dirty="0"/>
              <a:t>In settings with no </a:t>
            </a:r>
            <a:r>
              <a:rPr lang="en-IN" dirty="0" err="1"/>
              <a:t>eigengap</a:t>
            </a:r>
            <a:r>
              <a:rPr lang="en-IN" dirty="0"/>
              <a:t>, it turns out that there is an entire subspace (i.e. infinitely many eigenvectors) corresponding to the largest eigenvalue</a:t>
            </a:r>
          </a:p>
          <a:p>
            <a:pPr lvl="2"/>
            <a:r>
              <a:rPr lang="en-IN" dirty="0"/>
              <a:t>Power Method will return some vector in that subspace but not sure which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226211" y="1111624"/>
                <a:ext cx="9654612" cy="424000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>
                    <a:solidFill>
                      <a:schemeClr val="bg1"/>
                    </a:solidFill>
                    <a:latin typeface="+mj-lt"/>
                  </a:rPr>
                  <a:t>THE POWER METHOD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b="1" dirty="0">
                    <a:solidFill>
                      <a:schemeClr val="bg1"/>
                    </a:solidFill>
                    <a:latin typeface="+mj-lt"/>
                  </a:rPr>
                  <a:t>Input</a:t>
                </a: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: square symmetric matrix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bg1"/>
                  </a:solidFill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 randomly e.g.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3200" dirty="0">
                  <a:solidFill>
                    <a:schemeClr val="bg1"/>
                  </a:solidFill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3200" dirty="0">
                  <a:solidFill>
                    <a:schemeClr val="bg1"/>
                  </a:solidFill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>
                    <a:solidFill>
                      <a:schemeClr val="bg1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200" dirty="0">
                  <a:solidFill>
                    <a:schemeClr val="bg1"/>
                  </a:solidFill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>
                    <a:solidFill>
                      <a:schemeClr val="bg1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3200" dirty="0">
                  <a:solidFill>
                    <a:schemeClr val="bg1"/>
                  </a:solidFill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Return leading eigenvector estimate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IN" sz="3200" dirty="0">
                  <a:solidFill>
                    <a:schemeClr val="bg1"/>
                  </a:solidFill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Return leading eigenvalue estimate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3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3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IN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IN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32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32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11" y="1111624"/>
                <a:ext cx="9654612" cy="4240007"/>
              </a:xfrm>
              <a:prstGeom prst="rect">
                <a:avLst/>
              </a:prstGeom>
              <a:blipFill>
                <a:blip r:embed="rId2"/>
                <a:stretch>
                  <a:fillRect l="-1447" t="-1709" b="-2564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ular Callout 18"/>
              <p:cNvSpPr/>
              <p:nvPr/>
            </p:nvSpPr>
            <p:spPr>
              <a:xfrm>
                <a:off x="8126996" y="1354809"/>
                <a:ext cx="3711777" cy="857662"/>
              </a:xfrm>
              <a:prstGeom prst="wedgeRectCallout">
                <a:avLst>
                  <a:gd name="adj1" fmla="val -55763"/>
                  <a:gd name="adj2" fmla="val 76723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Ensures with high probability that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996" y="1354809"/>
                <a:ext cx="3711777" cy="857662"/>
              </a:xfrm>
              <a:prstGeom prst="wedgeRectCallout">
                <a:avLst>
                  <a:gd name="adj1" fmla="val -55763"/>
                  <a:gd name="adj2" fmla="val 76723"/>
                </a:avLst>
              </a:prstGeom>
              <a:blipFill>
                <a:blip r:embed="rId3"/>
                <a:stretch>
                  <a:fillRect t="-108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4002219" y="3629091"/>
                <a:ext cx="14782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p>
                                  <m: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19" y="3629091"/>
                <a:ext cx="147829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ular Callout 23"/>
              <p:cNvSpPr/>
              <p:nvPr/>
            </p:nvSpPr>
            <p:spPr>
              <a:xfrm>
                <a:off x="626724" y="1354809"/>
                <a:ext cx="6914508" cy="857662"/>
              </a:xfrm>
              <a:prstGeom prst="wedgeRectCallout">
                <a:avLst>
                  <a:gd name="adj1" fmla="val -252"/>
                  <a:gd name="adj2" fmla="val 105474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in time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400" b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using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mat-</a:t>
                </a:r>
                <a:r>
                  <a:rPr lang="en-IN" sz="2400" dirty="0" err="1">
                    <a:solidFill>
                      <a:schemeClr val="bg1"/>
                    </a:solidFill>
                    <a:latin typeface="+mj-lt"/>
                  </a:rPr>
                  <a:t>vec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N" sz="2400" dirty="0" err="1">
                    <a:solidFill>
                      <a:schemeClr val="bg1"/>
                    </a:solidFill>
                    <a:latin typeface="+mj-lt"/>
                  </a:rPr>
                  <a:t>mults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instead of first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IN" sz="2400" b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which takes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time</a:t>
                </a:r>
              </a:p>
            </p:txBody>
          </p:sp>
        </mc:Choice>
        <mc:Fallback>
          <p:sp>
            <p:nvSpPr>
              <p:cNvPr id="24" name="Rectangular Callout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4" y="1354809"/>
                <a:ext cx="6914508" cy="857662"/>
              </a:xfrm>
              <a:prstGeom prst="wedgeRectCallout">
                <a:avLst>
                  <a:gd name="adj1" fmla="val -252"/>
                  <a:gd name="adj2" fmla="val 105474"/>
                </a:avLst>
              </a:prstGeom>
              <a:blipFill>
                <a:blip r:embed="rId5"/>
                <a:stretch>
                  <a:fillRect l="-439" t="-885" r="-26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9453904" y="4102019"/>
                <a:ext cx="15466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904" y="4102019"/>
                <a:ext cx="154664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ular Callout 19"/>
          <p:cNvSpPr/>
          <p:nvPr/>
        </p:nvSpPr>
        <p:spPr>
          <a:xfrm>
            <a:off x="6024470" y="2552755"/>
            <a:ext cx="4081923" cy="857662"/>
          </a:xfrm>
          <a:prstGeom prst="wedgeRectCallout">
            <a:avLst>
              <a:gd name="adj1" fmla="val -67389"/>
              <a:gd name="adj2" fmla="val 83911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Good to periodically normalize to prevent overflow errors 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6024470" y="3606342"/>
            <a:ext cx="4199939" cy="857662"/>
          </a:xfrm>
          <a:prstGeom prst="wedgeRectCallout">
            <a:avLst>
              <a:gd name="adj1" fmla="val -67389"/>
              <a:gd name="adj2" fmla="val -34684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Can show that doesn’t affect the working of the </a:t>
            </a:r>
            <a:r>
              <a:rPr lang="en-IN" sz="2400" dirty="0" err="1">
                <a:solidFill>
                  <a:schemeClr val="bg1"/>
                </a:solidFill>
                <a:latin typeface="+mj-lt"/>
              </a:rPr>
              <a:t>algo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 in any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8A1B6A-E7EC-C945-495E-2F9547F45304}"/>
              </a:ext>
            </a:extLst>
          </p:cNvPr>
          <p:cNvGrpSpPr/>
          <p:nvPr/>
        </p:nvGrpSpPr>
        <p:grpSpPr>
          <a:xfrm>
            <a:off x="10977593" y="5610834"/>
            <a:ext cx="1143000" cy="1143000"/>
            <a:chOff x="2379643" y="355681"/>
            <a:chExt cx="1143000" cy="1143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055F87-6CCB-DBF1-71E5-E0F35CF50B45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B8610F-9373-95A3-A06C-C2EB04B074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9B27D3-B121-F895-DA41-1D61751A9920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68C7636-FBA6-1B85-85E3-50FE0EA211F1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8652387-2772-152D-277C-D6ABB2E7C438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ular Callout 31"/>
              <p:cNvSpPr/>
              <p:nvPr/>
            </p:nvSpPr>
            <p:spPr>
              <a:xfrm>
                <a:off x="1057643" y="5283878"/>
                <a:ext cx="9720278" cy="1315308"/>
              </a:xfrm>
              <a:prstGeom prst="wedgeRectCallout">
                <a:avLst>
                  <a:gd name="adj1" fmla="val 57678"/>
                  <a:gd name="adj2" fmla="val 43078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The Power Method is fast – guaranteed to return an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in at most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I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iterations (proof beyond CS771). To find smaller </a:t>
                </a:r>
                <a:r>
                  <a:rPr lang="en-IN" sz="2400" dirty="0" err="1">
                    <a:solidFill>
                      <a:schemeClr val="bg1"/>
                    </a:solidFill>
                    <a:latin typeface="+mj-lt"/>
                  </a:rPr>
                  <a:t>eigenpairs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, we “peel” off largest </a:t>
                </a:r>
                <a:r>
                  <a:rPr lang="en-IN" sz="2400" dirty="0" err="1">
                    <a:solidFill>
                      <a:schemeClr val="bg1"/>
                    </a:solidFill>
                    <a:latin typeface="+mj-lt"/>
                  </a:rPr>
                  <a:t>eigenpair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we have found and repeat process</a:t>
                </a:r>
              </a:p>
            </p:txBody>
          </p:sp>
        </mc:Choice>
        <mc:Fallback>
          <p:sp>
            <p:nvSpPr>
              <p:cNvPr id="32" name="Rectangular Callout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43" y="5283878"/>
                <a:ext cx="9720278" cy="1315308"/>
              </a:xfrm>
              <a:prstGeom prst="wedgeRectCallout">
                <a:avLst>
                  <a:gd name="adj1" fmla="val 57678"/>
                  <a:gd name="adj2" fmla="val 43078"/>
                </a:avLst>
              </a:prstGeom>
              <a:blipFill>
                <a:blip r:embed="rId7"/>
                <a:stretch>
                  <a:fillRect l="-696" t="-4505" b="-1081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0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9" grpId="0" animBg="1"/>
      <p:bldP spid="23" grpId="0"/>
      <p:bldP spid="24" grpId="0" animBg="1"/>
      <p:bldP spid="25" grpId="0"/>
      <p:bldP spid="20" grpId="0" animBg="1"/>
      <p:bldP spid="2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Peeling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34659" y="1334848"/>
                <a:ext cx="9922682" cy="4164345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>
                    <a:solidFill>
                      <a:schemeClr val="bg1"/>
                    </a:solidFill>
                    <a:latin typeface="+mj-lt"/>
                  </a:rPr>
                  <a:t>THE PEELING METHOD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b="1" dirty="0">
                    <a:solidFill>
                      <a:schemeClr val="bg1"/>
                    </a:solidFill>
                    <a:latin typeface="+mj-lt"/>
                  </a:rPr>
                  <a:t>Input</a:t>
                </a: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: square symmetric matrix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dirty="0">
                  <a:solidFill>
                    <a:schemeClr val="bg1"/>
                  </a:solidFill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3200" dirty="0">
                  <a:solidFill>
                    <a:schemeClr val="bg1"/>
                  </a:solidFill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3200" b="0" dirty="0">
                  <a:solidFill>
                    <a:schemeClr val="bg1"/>
                  </a:solidFill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I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32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I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IN" sz="3200" b="0" i="0" smtClean="0">
                        <a:solidFill>
                          <a:schemeClr val="bg1"/>
                        </a:solidFill>
                        <a:latin typeface="+mj-lt"/>
                      </a:rPr>
                      <m:t>POWER</m:t>
                    </m:r>
                    <m:r>
                      <m:rPr>
                        <m:nor/>
                      </m:rPr>
                      <a:rPr lang="en-IN" sz="3200" b="0" i="0" smtClean="0">
                        <a:solidFill>
                          <a:schemeClr val="bg1"/>
                        </a:solidFill>
                        <a:latin typeface="+mj-lt"/>
                      </a:rPr>
                      <m:t>−</m:t>
                    </m:r>
                    <m:r>
                      <m:rPr>
                        <m:nor/>
                      </m:rPr>
                      <a:rPr lang="en-IN" sz="3200" b="0" i="0" smtClean="0">
                        <a:solidFill>
                          <a:schemeClr val="bg1"/>
                        </a:solidFill>
                        <a:latin typeface="+mj-lt"/>
                      </a:rPr>
                      <m:t>METHOD</m:t>
                    </m:r>
                    <m:d>
                      <m:d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IN" sz="3200" b="0" dirty="0">
                  <a:solidFill>
                    <a:schemeClr val="bg1"/>
                  </a:solidFill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IN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b>
                        <m:r>
                          <a:rPr lang="en-IN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I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3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3200" dirty="0">
                  <a:solidFill>
                    <a:schemeClr val="bg1"/>
                  </a:solidFill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schemeClr val="bg1"/>
                    </a:solidFill>
                    <a:latin typeface="+mj-lt"/>
                  </a:rPr>
                  <a:t>Return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3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sz="3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3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32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59" y="1334848"/>
                <a:ext cx="9922682" cy="4164345"/>
              </a:xfrm>
              <a:prstGeom prst="rect">
                <a:avLst/>
              </a:prstGeom>
              <a:blipFill>
                <a:blip r:embed="rId2"/>
                <a:stretch>
                  <a:fillRect l="-1408" t="-1887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945834" y="5803024"/>
                <a:ext cx="107643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4" y="5803024"/>
                <a:ext cx="1076438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826110" y="5811314"/>
            <a:ext cx="2229978" cy="65169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56088" y="5754263"/>
            <a:ext cx="2229978" cy="65169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066" y="5754263"/>
            <a:ext cx="2229978" cy="65169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ular Callout 9"/>
              <p:cNvSpPr/>
              <p:nvPr/>
            </p:nvSpPr>
            <p:spPr>
              <a:xfrm>
                <a:off x="7401055" y="4212404"/>
                <a:ext cx="4701902" cy="1178537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Some residue might still be left due to inaccurate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but usually small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sufficiently large</a:t>
                </a:r>
              </a:p>
            </p:txBody>
          </p:sp>
        </mc:Choice>
        <mc:Fallback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55" y="4212404"/>
                <a:ext cx="4701902" cy="1178537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blipFill>
                <a:blip r:embed="rId4"/>
                <a:stretch>
                  <a:fillRect t="-3774" r="-241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ular Callout 10"/>
          <p:cNvSpPr/>
          <p:nvPr/>
        </p:nvSpPr>
        <p:spPr>
          <a:xfrm>
            <a:off x="7401055" y="3560181"/>
            <a:ext cx="2728482" cy="543971"/>
          </a:xfrm>
          <a:prstGeom prst="wedgeRectCallout">
            <a:avLst>
              <a:gd name="adj1" fmla="val -67389"/>
              <a:gd name="adj2" fmla="val 83911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The “peeling” step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ular Callout 11"/>
              <p:cNvSpPr/>
              <p:nvPr/>
            </p:nvSpPr>
            <p:spPr>
              <a:xfrm>
                <a:off x="5171077" y="1786926"/>
                <a:ext cx="4768382" cy="1039473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Takes overall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time to return the top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leading </a:t>
                </a:r>
                <a:r>
                  <a:rPr lang="en-US" sz="2400" dirty="0" err="1">
                    <a:solidFill>
                      <a:schemeClr val="bg1"/>
                    </a:solidFill>
                    <a:latin typeface="+mj-lt"/>
                  </a:rPr>
                  <a:t>eigenpairs</a:t>
                </a:r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2" name="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77" y="1786926"/>
                <a:ext cx="4768382" cy="1039473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blipFill>
                <a:blip r:embed="rId5"/>
                <a:stretch>
                  <a:fillRect r="-205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/>
          <p:cNvSpPr/>
          <p:nvPr/>
        </p:nvSpPr>
        <p:spPr>
          <a:xfrm>
            <a:off x="253353" y="4221485"/>
            <a:ext cx="6647379" cy="1178537"/>
          </a:xfrm>
          <a:prstGeom prst="wedgeRectCallout">
            <a:avLst>
              <a:gd name="adj1" fmla="val 20716"/>
              <a:gd name="adj2" fmla="val 81296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After leading </a:t>
            </a:r>
            <a:r>
              <a:rPr lang="en-IN" sz="2400" dirty="0" err="1">
                <a:solidFill>
                  <a:schemeClr val="bg1"/>
                </a:solidFill>
                <a:latin typeface="+mj-lt"/>
              </a:rPr>
              <a:t>eigenpair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 is peeled off, the </a:t>
            </a:r>
            <a:r>
              <a:rPr lang="en-IN" sz="2400" dirty="0" err="1">
                <a:solidFill>
                  <a:schemeClr val="bg1"/>
                </a:solidFill>
                <a:latin typeface="+mj-lt"/>
              </a:rPr>
              <a:t>eigenpair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 with the second largest eigenvalue becomes the new leading pair and Power Method can now recover this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49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PCA – the inside 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3"/>
                <a:ext cx="11938645" cy="5895351"/>
              </a:xfrm>
            </p:spPr>
            <p:txBody>
              <a:bodyPr>
                <a:normAutofit/>
              </a:bodyPr>
              <a:lstStyle/>
              <a:p>
                <a:r>
                  <a:rPr lang="en-IN" b="1" dirty="0"/>
                  <a:t>Recap</a:t>
                </a:r>
                <a:r>
                  <a:rPr lang="en-IN" dirty="0"/>
                  <a:t>: given a matrix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with SVD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, find top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 singular triplets of the SVD</a:t>
                </a:r>
              </a:p>
              <a:p>
                <a:pPr lvl="2"/>
                <a:r>
                  <a:rPr lang="en-IN" dirty="0"/>
                  <a:t>In other words,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/>
                  <a:t> have orthonormal cols and contain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largest singular vectors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dirty="0"/>
                  <a:t> is diagonal and contains the largest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singular values</a:t>
                </a:r>
              </a:p>
              <a:p>
                <a:pPr lvl="2"/>
                <a:r>
                  <a:rPr lang="en-IN" b="1" dirty="0"/>
                  <a:t>Note</a:t>
                </a:r>
                <a:r>
                  <a:rPr lang="en-IN" dirty="0"/>
                  <a:t>: this gives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which has rank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dirty="0"/>
                  <a:t> has only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non-zero entries)</a:t>
                </a:r>
              </a:p>
              <a:p>
                <a:pPr lvl="2"/>
                <a:r>
                  <a:rPr lang="en-IN" dirty="0"/>
                  <a:t>Turns out that this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/>
                  <a:t> has many other nice properties too</a:t>
                </a:r>
              </a:p>
              <a:p>
                <a:pPr lvl="2"/>
                <a:r>
                  <a:rPr lang="en-IN" dirty="0"/>
                  <a:t>Storing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b="0" i="1" dirty="0">
                    <a:latin typeface="+mj-lt"/>
                  </a:rPr>
                  <a:t> requires onl</a:t>
                </a:r>
                <a:r>
                  <a:rPr lang="en-IN" dirty="0">
                    <a:latin typeface="+mj-lt"/>
                  </a:rPr>
                  <a:t>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b="0" i="1" dirty="0">
                    <a:latin typeface="+mj-lt"/>
                  </a:rPr>
                  <a:t> space 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b="0" i="1" dirty="0">
                    <a:latin typeface="+mj-lt"/>
                  </a:rPr>
                  <a:t> requires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</m:oMath>
                </a14:m>
                <a:r>
                  <a:rPr lang="en-IN" b="0" i="1" dirty="0">
                    <a:latin typeface="+mj-lt"/>
                  </a:rPr>
                  <a:t> space)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/>
                  <a:t> is the best approximation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among all rank-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matrices i.e. it is the global optimum to the following 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rank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r>
                  <a:rPr lang="en-IN" dirty="0"/>
                  <a:t>	</a:t>
                </a:r>
              </a:p>
              <a:p>
                <a:pPr lvl="2"/>
                <a:r>
                  <a:rPr lang="en-IN" dirty="0"/>
                  <a:t>For a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, the </a:t>
                </a:r>
                <a:r>
                  <a:rPr lang="en-IN" dirty="0" err="1"/>
                  <a:t>Frobenius</a:t>
                </a:r>
                <a:r>
                  <a:rPr lang="en-IN" dirty="0"/>
                  <a:t>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dirty="0"/>
                  <a:t> is obtained by either stretching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into a long vector and taking its L2 norm or else taking the L2 norm of the vector formed out of the singular values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i.e.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3"/>
                <a:ext cx="11938645" cy="5895351"/>
              </a:xfrm>
              <a:blipFill>
                <a:blip r:embed="rId2"/>
                <a:stretch>
                  <a:fillRect l="-562" t="-2378" r="-3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ular Callout 4"/>
              <p:cNvSpPr/>
              <p:nvPr/>
            </p:nvSpPr>
            <p:spPr>
              <a:xfrm>
                <a:off x="3688423" y="1452683"/>
                <a:ext cx="3226085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sz="2400" b="0" dirty="0">
                    <a:solidFill>
                      <a:schemeClr val="bg1"/>
                    </a:solidFill>
                    <a:latin typeface="+mj-lt"/>
                  </a:rPr>
                  <a:t> not necessarily orthonormal</a:t>
                </a:r>
              </a:p>
            </p:txBody>
          </p:sp>
        </mc:Choice>
        <mc:Fallback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423" y="1452683"/>
                <a:ext cx="3226085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blipFill>
                <a:blip r:embed="rId3"/>
                <a:stretch>
                  <a:fillRect l="-896" t="-57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0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dimensional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/>
                  <a:t>We may suspect that our data features, although presented 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-dimensional vectors, are really lying on/close to 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-dim subspace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5"/>
                <a:stretch>
                  <a:fillRect l="-562" t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710677" y="1006075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905342" y="4430612"/>
            <a:ext cx="4647046" cy="0"/>
          </a:xfrm>
          <a:prstGeom prst="straightConnector1">
            <a:avLst/>
          </a:prstGeom>
          <a:ln w="3810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860071" y="2725732"/>
            <a:ext cx="4939530" cy="179784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 descr=" 32"/>
          <p:cNvSpPr/>
          <p:nvPr/>
        </p:nvSpPr>
        <p:spPr>
          <a:xfrm>
            <a:off x="160337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2531696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2993604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327551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3934943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 descr=" 32"/>
          <p:cNvSpPr/>
          <p:nvPr/>
        </p:nvSpPr>
        <p:spPr>
          <a:xfrm>
            <a:off x="4860530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52" y="5281590"/>
            <a:ext cx="1152403" cy="3430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507" y="5213417"/>
            <a:ext cx="2450562" cy="382750"/>
          </a:xfrm>
          <a:prstGeom prst="rect">
            <a:avLst/>
          </a:prstGeom>
        </p:spPr>
      </p:pic>
      <p:sp>
        <p:nvSpPr>
          <p:cNvPr id="22" name="Oval 21" descr=" 32"/>
          <p:cNvSpPr/>
          <p:nvPr/>
        </p:nvSpPr>
        <p:spPr>
          <a:xfrm>
            <a:off x="1606398" y="4364383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 descr=" 32"/>
          <p:cNvSpPr/>
          <p:nvPr/>
        </p:nvSpPr>
        <p:spPr>
          <a:xfrm>
            <a:off x="2534722" y="4364383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 32"/>
          <p:cNvSpPr/>
          <p:nvPr/>
        </p:nvSpPr>
        <p:spPr>
          <a:xfrm>
            <a:off x="2996630" y="4364383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 32"/>
          <p:cNvSpPr/>
          <p:nvPr/>
        </p:nvSpPr>
        <p:spPr>
          <a:xfrm>
            <a:off x="3278538" y="4364383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 32"/>
          <p:cNvSpPr/>
          <p:nvPr/>
        </p:nvSpPr>
        <p:spPr>
          <a:xfrm>
            <a:off x="3937969" y="4364383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 descr=" 32"/>
          <p:cNvSpPr/>
          <p:nvPr/>
        </p:nvSpPr>
        <p:spPr>
          <a:xfrm>
            <a:off x="4863556" y="4364383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537101" y="5152324"/>
            <a:ext cx="1051626" cy="580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ular Callout 28"/>
              <p:cNvSpPr/>
              <p:nvPr/>
            </p:nvSpPr>
            <p:spPr>
              <a:xfrm>
                <a:off x="3365512" y="1682795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, can we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In other words, given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,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9" name="Rectangular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12" y="1682795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blipFill>
                <a:blip r:embed="rId8"/>
                <a:stretch>
                  <a:fillRect t="-54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388" y="5853958"/>
            <a:ext cx="1564009" cy="332859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2315929" y="5731730"/>
            <a:ext cx="2512578" cy="1016979"/>
          </a:xfrm>
          <a:prstGeom prst="wedgeRectCallout">
            <a:avLst>
              <a:gd name="adj1" fmla="val 76215"/>
              <a:gd name="adj2" fmla="val -18200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Dictionary/Factor Loading matrix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832080" y="4529558"/>
            <a:ext cx="2145303" cy="2246833"/>
            <a:chOff x="8832080" y="4529558"/>
            <a:chExt cx="2145303" cy="2246833"/>
          </a:xfrm>
        </p:grpSpPr>
        <p:sp>
          <p:nvSpPr>
            <p:cNvPr id="33" name="Rectangle 32"/>
            <p:cNvSpPr/>
            <p:nvPr/>
          </p:nvSpPr>
          <p:spPr>
            <a:xfrm flipH="1">
              <a:off x="8971554" y="5003248"/>
              <a:ext cx="166863" cy="1773143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6276" y="5499153"/>
              <a:ext cx="431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chemeClr val="bg1"/>
                  </a:solidFill>
                  <a:latin typeface="Nexa Book" panose="02000000000000000000" pitchFamily="2" charset="0"/>
                </a:rPr>
                <a:t>=</a:t>
              </a:r>
              <a:endParaRPr lang="en-US" sz="4800" dirty="0">
                <a:solidFill>
                  <a:schemeClr val="bg1"/>
                </a:solidFill>
                <a:latin typeface="Nexa Book" panose="02000000000000000000" pitchFamily="2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flipH="1">
              <a:off x="9664924" y="5003248"/>
              <a:ext cx="709377" cy="177314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10655317" y="5003249"/>
              <a:ext cx="153854" cy="8507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solidFill>
                      <a:schemeClr val="bg1"/>
                    </a:solidFill>
                    <a:latin typeface="Nexa Book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  <a:latin typeface="Nexa Book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solidFill>
                      <a:schemeClr val="bg1"/>
                    </a:solidFill>
                    <a:latin typeface="Nexa Book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9AD480-CFFC-A814-F6A1-AF003DE31F35}"/>
              </a:ext>
            </a:extLst>
          </p:cNvPr>
          <p:cNvGrpSpPr/>
          <p:nvPr/>
        </p:nvGrpSpPr>
        <p:grpSpPr>
          <a:xfrm>
            <a:off x="10112656" y="708255"/>
            <a:ext cx="1143000" cy="1143000"/>
            <a:chOff x="2379643" y="355681"/>
            <a:chExt cx="1143000" cy="1143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9387B-56B9-B748-0B81-E97078010C3B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D995AA-F9E8-1921-4B61-FBCD3144A2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0693BD8-9B6D-4B12-A440-D1E3CE5B6477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E56D240-C783-6F66-B19E-175217B1766F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1F6146C-C06D-CC5C-5079-35781EB7EF7E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ular Callout 47"/>
              <p:cNvSpPr/>
              <p:nvPr/>
            </p:nvSpPr>
            <p:spPr>
              <a:xfrm>
                <a:off x="1490929" y="280640"/>
                <a:ext cx="830871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PCA can help you solve this problem.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and set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. As noted earlier, it will give us the best possible approximation any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with only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columns could have given</a:t>
                </a:r>
              </a:p>
            </p:txBody>
          </p:sp>
        </mc:Choice>
        <mc:Fallback>
          <p:sp>
            <p:nvSpPr>
              <p:cNvPr id="48" name="Rectangular Callout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29" y="280640"/>
                <a:ext cx="830871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blipFill>
                <a:blip r:embed="rId13"/>
                <a:stretch>
                  <a:fillRect l="-33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79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06135 C -2.08333E-6 -0.08889 0.1362 -0.12246 0.24688 -0.12246 L 0.49388 -0.12246 " pathEditMode="relative" rAng="0" ptsTypes="AAAA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-613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-0.05417 C 5E-6 -0.07848 0.13659 -0.1081 0.24766 -0.1081 L 0.49532 -0.1081 " pathEditMode="relative" rAng="0" ptsTypes="AAAA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66" y="-54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07778 C 1.45833E-6 -0.11273 0.13515 -0.15533 0.24505 -0.15533 L 0.49036 -0.15533 " pathEditMode="relative" rAng="0" ptsTypes="AAAA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8" y="-777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01991 C -2.5E-6 -0.02871 0.13841 -0.03935 0.25091 -0.03935 L 0.50209 -0.03935 " pathEditMode="relative" rAng="0" ptsTypes="AAAA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-196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1007 C 0 -0.14584 0.13398 -0.20116 0.24297 -0.20116 L 0.48594 -0.20116 " pathEditMode="relative" rAng="0" ptsTypes="AAAA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97" y="-10069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4.375E-6 -0.04306 C -4.375E-6 -0.06273 0.13711 -0.08611 0.24857 -0.08611 L 0.49727 -0.08611 " pathEditMode="relative" rAng="0" ptsTypes="AAAA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57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09 -0.03935 L 0.47826 -0.07176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62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532 -0.1081 L 0.5043 -0.15949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256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036 -0.15533 L 0.50508 -0.19653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206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594 -0.20116 L 0.47188 -0.23866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1875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727 -0.08611 L 0.49154 -0.04236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17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88 -0.12246 L 0.51901 -0.10602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1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Applications of PCA – Noise Removal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7749594" cy="250659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If data features are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-dim but data is really lying close to some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dim subspace then it may be noise that is making the data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-dim</a:t>
                </a:r>
              </a:p>
              <a:p>
                <a:r>
                  <a:rPr lang="en-IN" dirty="0">
                    <a:solidFill>
                      <a:schemeClr val="bg1"/>
                    </a:solidFill>
                  </a:rPr>
                  <a:t>PCA can help extract only the important (hidden)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features in the data which we can then use to classify/do other ML stuff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7749594" cy="2506597"/>
              </a:xfrm>
              <a:blipFill>
                <a:blip r:embed="rId2"/>
                <a:stretch>
                  <a:fillRect l="-708" t="-7039" r="-2675" b="-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503191" y="830934"/>
            <a:ext cx="5236280" cy="2780352"/>
            <a:chOff x="3131795" y="1923237"/>
            <a:chExt cx="6845355" cy="36347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1795" y="1923237"/>
              <a:ext cx="6160838" cy="3616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6312" y="1941372"/>
              <a:ext cx="6160838" cy="3616601"/>
            </a:xfrm>
            <a:prstGeom prst="rect">
              <a:avLst/>
            </a:prstGeom>
          </p:spPr>
        </p:pic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http://personales.upv.es/jmanjon/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53353" y="3618222"/>
                <a:ext cx="11667241" cy="2946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91440" indent="-91440" algn="l" defTabSz="914400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347472" indent="-3429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548640" indent="-54864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8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822960" indent="-82296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1097280" indent="-109728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12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4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6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8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dirty="0">
                    <a:solidFill>
                      <a:schemeClr val="bg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, compute PCA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and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as a set of new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-dimensional features for the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data points</a:t>
                </a:r>
              </a:p>
              <a:p>
                <a:pPr lvl="2"/>
                <a:r>
                  <a:rPr lang="en-IN" dirty="0">
                    <a:solidFill>
                      <a:schemeClr val="bg1"/>
                    </a:solidFill>
                  </a:rPr>
                  <a:t>Training </a:t>
                </a:r>
                <a:r>
                  <a:rPr lang="en-IN" dirty="0" err="1">
                    <a:solidFill>
                      <a:schemeClr val="bg1"/>
                    </a:solidFill>
                  </a:rPr>
                  <a:t>algos</a:t>
                </a:r>
                <a:r>
                  <a:rPr lang="en-IN" dirty="0">
                    <a:solidFill>
                      <a:schemeClr val="bg1"/>
                    </a:solidFill>
                  </a:rPr>
                  <a:t> would get sped up if used with </a:t>
                </a:r>
                <a14:m>
                  <m:oMath xmlns:m="http://schemas.openxmlformats.org/officeDocument/2006/math">
                    <m:r>
                      <a:rPr lang="en-I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-dim features instead of </a:t>
                </a:r>
                <a14:m>
                  <m:oMath xmlns:m="http://schemas.openxmlformats.org/officeDocument/2006/math">
                    <m:r>
                      <a:rPr lang="en-I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-dim</a:t>
                </a:r>
              </a:p>
              <a:p>
                <a:pPr lvl="2"/>
                <a:r>
                  <a:rPr lang="en-IN" dirty="0">
                    <a:solidFill>
                      <a:schemeClr val="bg1"/>
                    </a:solidFill>
                  </a:rPr>
                  <a:t>Testing may not get sped up because for a given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, we will first have to find out its </a:t>
                </a:r>
                <a14:m>
                  <m:oMath xmlns:m="http://schemas.openxmlformats.org/officeDocument/2006/math">
                    <m:r>
                      <a:rPr lang="en-I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-dim representation – would need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IN" dirty="0">
                    <a:solidFill>
                      <a:schemeClr val="bg1"/>
                    </a:solidFill>
                  </a:rPr>
                  <a:t>Notice that we have </a:t>
                </a:r>
                <a14:m>
                  <m:oMath xmlns:m="http://schemas.openxmlformats.org/officeDocument/2006/math">
                    <m:r>
                      <a:rPr lang="en-I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̂"/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I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(since </a:t>
                </a:r>
                <a14:m>
                  <m:oMath xmlns:m="http://schemas.openxmlformats.org/officeDocument/2006/math">
                    <m:r>
                      <a:rPr lang="en-I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is orthonormal) so even for training features we can compute </a:t>
                </a:r>
                <a14:m>
                  <m:oMath xmlns:m="http://schemas.openxmlformats.org/officeDocument/2006/math">
                    <m:r>
                      <a:rPr lang="en-I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-dim rep by just hitting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3" y="3618222"/>
                <a:ext cx="11667241" cy="2946625"/>
              </a:xfrm>
              <a:prstGeom prst="rect">
                <a:avLst/>
              </a:prstGeom>
              <a:blipFill>
                <a:blip r:embed="rId5"/>
                <a:stretch>
                  <a:fillRect l="-470" t="-4348" r="-941" b="-1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ular Callout 10"/>
          <p:cNvSpPr/>
          <p:nvPr/>
        </p:nvSpPr>
        <p:spPr>
          <a:xfrm>
            <a:off x="1994021" y="162361"/>
            <a:ext cx="5531231" cy="827743"/>
          </a:xfrm>
          <a:prstGeom prst="wedgeRectCallout">
            <a:avLst>
              <a:gd name="adj1" fmla="val 64618"/>
              <a:gd name="adj2" fmla="val 54966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Treat images as matrix and “smoothen” the image by taking a low-rank approximation</a:t>
            </a:r>
            <a:endParaRPr lang="en-IN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1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PCA vs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/>
                  <a:t>The previous setup may seem like regression where “labels” are vectors and model is a matrix instead of a vector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The most important difference is that in linear regression, “features”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 are visible, in low-rank modelling setting, they are absent (latent)</a:t>
                </a:r>
              </a:p>
              <a:p>
                <a:r>
                  <a:rPr lang="en-IN" dirty="0"/>
                  <a:t>In fact, latent variable modelling (</a:t>
                </a:r>
                <a:r>
                  <a:rPr lang="en-IN" dirty="0" err="1"/>
                  <a:t>AltOpt</a:t>
                </a:r>
                <a:r>
                  <a:rPr lang="en-IN" dirty="0"/>
                  <a:t>, EM) can indeed be used too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2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358588" y="2041449"/>
                <a:ext cx="6148090" cy="2913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dirty="0">
                    <a:solidFill>
                      <a:schemeClr val="bg1"/>
                    </a:solidFill>
                    <a:latin typeface="+mj-lt"/>
                  </a:rPr>
                  <a:t>Linear Regression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IN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N" sz="28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IN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IN" dirty="0">
                    <a:solidFill>
                      <a:schemeClr val="bg1"/>
                    </a:solidFill>
                    <a:latin typeface="+mj-lt"/>
                  </a:rPr>
                  <a:t>Observed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N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88" y="2041449"/>
                <a:ext cx="6148090" cy="2913999"/>
              </a:xfrm>
              <a:prstGeom prst="rect">
                <a:avLst/>
              </a:prstGeom>
              <a:blipFill>
                <a:blip r:embed="rId3"/>
                <a:stretch>
                  <a:fillRect l="-2083" t="-3556" b="-5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/>
              <p:cNvSpPr txBox="1">
                <a:spLocks/>
              </p:cNvSpPr>
              <p:nvPr/>
            </p:nvSpPr>
            <p:spPr>
              <a:xfrm>
                <a:off x="6785812" y="2041449"/>
                <a:ext cx="5047600" cy="291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dirty="0">
                    <a:solidFill>
                      <a:schemeClr val="bg1"/>
                    </a:solidFill>
                    <a:latin typeface="+mj-lt"/>
                  </a:rPr>
                  <a:t>Low-rank Modelling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p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IN" dirty="0">
                    <a:solidFill>
                      <a:schemeClr val="bg1"/>
                    </a:solidFill>
                    <a:latin typeface="+mj-lt"/>
                  </a:rPr>
                  <a:t>Observed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812" y="2041449"/>
                <a:ext cx="5047600" cy="2913999"/>
              </a:xfrm>
              <a:prstGeom prst="rect">
                <a:avLst/>
              </a:prstGeom>
              <a:blipFill>
                <a:blip r:embed="rId4"/>
                <a:stretch>
                  <a:fillRect l="-2415" t="-3556" b="-33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88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9759" y="717429"/>
            <a:ext cx="3003082" cy="2952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Shortcomings of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6250188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PCA will reveal hidden structure within data if that hidden structure is a linear subspace</a:t>
                </a:r>
              </a:p>
              <a:p>
                <a:r>
                  <a:rPr lang="en-IN" dirty="0"/>
                  <a:t>PCA fails to reveal hidden structure in data if data is lying on curved (hyper) surfaces</a:t>
                </a:r>
              </a:p>
              <a:p>
                <a:r>
                  <a:rPr lang="en-IN" dirty="0"/>
                  <a:t>PCA may also fail if data is lying on an affine subspace</a:t>
                </a:r>
              </a:p>
              <a:p>
                <a:pPr lvl="2"/>
                <a:r>
                  <a:rPr lang="en-IN" dirty="0"/>
                  <a:t>However, this can be easily overcome by mean </a:t>
                </a:r>
                <a:r>
                  <a:rPr lang="en-IN" dirty="0" err="1"/>
                  <a:t>centering</a:t>
                </a:r>
                <a:r>
                  <a:rPr lang="en-IN" dirty="0"/>
                  <a:t> data i.e. find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and do PCA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b="1" dirty="0"/>
              </a:p>
              <a:p>
                <a:pPr lvl="2"/>
                <a:r>
                  <a:rPr lang="en-IN" dirty="0"/>
                  <a:t>Mean </a:t>
                </a:r>
                <a:r>
                  <a:rPr lang="en-IN" dirty="0" err="1"/>
                  <a:t>centering</a:t>
                </a:r>
                <a:r>
                  <a:rPr lang="en-IN" dirty="0"/>
                  <a:t> removes displacement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6250188" cy="5746376"/>
              </a:xfrm>
              <a:blipFill>
                <a:blip r:embed="rId3"/>
                <a:stretch>
                  <a:fillRect l="-1073" t="-2545" r="-1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905" y="785871"/>
            <a:ext cx="2750372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073" y="5094015"/>
            <a:ext cx="3511602" cy="1405289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6821295" y="218309"/>
            <a:ext cx="2815864" cy="567562"/>
          </a:xfrm>
          <a:prstGeom prst="wedgeRectCallout">
            <a:avLst>
              <a:gd name="adj1" fmla="val 68086"/>
              <a:gd name="adj2" fmla="val 63356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What PCA will give us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163905" y="4344799"/>
            <a:ext cx="2728751" cy="588522"/>
          </a:xfrm>
          <a:prstGeom prst="wedgeRectCallout">
            <a:avLst>
              <a:gd name="adj1" fmla="val 65688"/>
              <a:gd name="adj2" fmla="val 105028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What we really want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9265919" y="3675755"/>
            <a:ext cx="2575058" cy="1092507"/>
          </a:xfrm>
          <a:prstGeom prst="wedgeRectCallout">
            <a:avLst>
              <a:gd name="adj1" fmla="val -86145"/>
              <a:gd name="adj2" fmla="val -53412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“Swiss Roll” data – used to be very popular in ML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1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PCA – Space Savings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3"/>
                <a:ext cx="11938645" cy="6141932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Given features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,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/>
                  <a:t> space to store,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/>
                  <a:t> time to apply a linear model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to all data points i.e. compute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b="1" dirty="0"/>
              </a:p>
              <a:p>
                <a:pPr lvl="2"/>
                <a:r>
                  <a:rPr lang="en-IN" dirty="0"/>
                  <a:t>Perform PCA and approximate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using top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singular pairs</a:t>
                </a:r>
              </a:p>
              <a:p>
                <a:pPr lvl="2"/>
                <a:r>
                  <a:rPr lang="en-IN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/>
                  <a:t> using power + peeling method</a:t>
                </a:r>
              </a:p>
              <a:p>
                <a:pPr lvl="3"/>
                <a:r>
                  <a:rPr lang="en-IN" dirty="0" err="1"/>
                  <a:t>Approx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as a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matrix. PCA gives the best such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approximation</a:t>
                </a:r>
              </a:p>
              <a:p>
                <a:pPr lvl="2"/>
                <a:r>
                  <a:rPr lang="en-IN" dirty="0"/>
                  <a:t>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</m:oMath>
                </a14:m>
                <a:r>
                  <a:rPr lang="en-IN" dirty="0"/>
                  <a:t> space to store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endParaRPr lang="en-IN" dirty="0"/>
              </a:p>
              <a:p>
                <a:pPr lvl="3"/>
                <a:r>
                  <a:rPr lang="en-IN" b="1" dirty="0"/>
                  <a:t>Warning</a:t>
                </a:r>
                <a:r>
                  <a:rPr lang="en-IN" dirty="0"/>
                  <a:t>: the above benefit is lost if we compute and store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/>
                  <a:t> (instead, store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dirty="0"/>
                  <a:t>)</a:t>
                </a:r>
              </a:p>
              <a:p>
                <a:pPr lvl="2"/>
                <a:r>
                  <a:rPr lang="en-IN" dirty="0"/>
                  <a:t>Applying linear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d>
                          <m:d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IN" i="0" dirty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I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dirty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IN" b="1" dirty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IN" b="1" i="0" dirty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IN" i="0" dirty="0"/>
                  <a:t> </a:t>
                </a:r>
                <a:r>
                  <a:rPr lang="en-IN" dirty="0"/>
                  <a:t>takes</a:t>
                </a:r>
                <a:r>
                  <a:rPr lang="en-IN" i="0" dirty="0"/>
                  <a:t>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</m:oMath>
                </a14:m>
                <a:r>
                  <a:rPr lang="en-IN" i="0" dirty="0"/>
                  <a:t> </a:t>
                </a:r>
                <a:r>
                  <a:rPr lang="en-IN" dirty="0"/>
                  <a:t>time</a:t>
                </a:r>
              </a:p>
              <a:p>
                <a:pPr lvl="3"/>
                <a:r>
                  <a:rPr lang="en-IN" b="1" dirty="0"/>
                  <a:t>Warning</a:t>
                </a:r>
                <a:r>
                  <a:rPr lang="en-IN" dirty="0"/>
                  <a:t>: the above benefit is lost if we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/>
                  <a:t> then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dirty="0"/>
              </a:p>
              <a:p>
                <a:r>
                  <a:rPr lang="en-IN" dirty="0"/>
                  <a:t>How to choose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i="0" dirty="0"/>
                  <a:t>? Various considerations that pose a </a:t>
                </a:r>
                <a:r>
                  <a:rPr lang="en-IN" i="0" dirty="0" err="1"/>
                  <a:t>tradeoff</a:t>
                </a:r>
                <a:endParaRPr lang="en-IN" i="0" dirty="0"/>
              </a:p>
              <a:p>
                <a:pPr lvl="2"/>
                <a:r>
                  <a:rPr lang="en-IN" b="1" i="0" dirty="0"/>
                  <a:t>Time/Space Budget</a:t>
                </a:r>
                <a:r>
                  <a:rPr lang="en-IN" i="0" dirty="0"/>
                  <a:t>: choose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i="0" dirty="0"/>
                  <a:t> small enough </a:t>
                </a:r>
                <a:r>
                  <a:rPr lang="en-IN" i="0" dirty="0" err="1"/>
                  <a:t>s.t.</a:t>
                </a:r>
                <a:r>
                  <a:rPr lang="en-IN" i="0" dirty="0"/>
                  <a:t>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i="0" dirty="0"/>
                  <a:t> is manageable</a:t>
                </a:r>
              </a:p>
              <a:p>
                <a:pPr lvl="2"/>
                <a:r>
                  <a:rPr lang="en-IN" b="1" i="0" dirty="0"/>
                  <a:t>Error Tolerance</a:t>
                </a:r>
                <a:r>
                  <a:rPr lang="en-IN" i="0" dirty="0"/>
                  <a:t>: choose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i="0" dirty="0"/>
                  <a:t> large enough </a:t>
                </a:r>
                <a:r>
                  <a:rPr lang="en-IN" i="0" dirty="0" err="1"/>
                  <a:t>s.t.</a:t>
                </a:r>
                <a:r>
                  <a:rPr lang="en-IN" i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i="0" dirty="0"/>
                  <a:t> is acceptable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3"/>
                <a:ext cx="11938645" cy="6141932"/>
              </a:xfrm>
              <a:blipFill>
                <a:blip r:embed="rId2"/>
                <a:stretch>
                  <a:fillRect l="-562" t="-2282" r="-4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240" y="36190"/>
            <a:ext cx="1710758" cy="17107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ular Callout 5"/>
              <p:cNvSpPr/>
              <p:nvPr/>
            </p:nvSpPr>
            <p:spPr>
              <a:xfrm>
                <a:off x="6154220" y="95146"/>
                <a:ext cx="4462376" cy="1016477"/>
              </a:xfrm>
              <a:prstGeom prst="wedgeRectCallout">
                <a:avLst>
                  <a:gd name="adj1" fmla="val 65547"/>
                  <a:gd name="adj2" fmla="val 53725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Is there are quick way to find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is small or not? </a:t>
                </a:r>
                <a:endParaRPr lang="en-IN" sz="2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220" y="95146"/>
                <a:ext cx="4462376" cy="1016477"/>
              </a:xfrm>
              <a:prstGeom prst="wedgeRectCallout">
                <a:avLst>
                  <a:gd name="adj1" fmla="val 65547"/>
                  <a:gd name="adj2" fmla="val 53725"/>
                </a:avLst>
              </a:prstGeom>
              <a:blipFill>
                <a:blip r:embed="rId4"/>
                <a:stretch>
                  <a:fillRect l="-140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5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, we have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IN" dirty="0">
                    <a:solidFill>
                      <a:schemeClr val="bg1"/>
                    </a:solidFill>
                  </a:rPr>
                  <a:t>Thus, ignoring peeling errors, we get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IN" b="1" dirty="0">
                    <a:solidFill>
                      <a:schemeClr val="bg1"/>
                    </a:solidFill>
                  </a:rPr>
                  <a:t>Fact</a:t>
                </a:r>
                <a:r>
                  <a:rPr lang="en-IN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tr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is the trace (sum of diagonal)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</m:e>
                                      <m:sup>
                                        <m:r>
                                          <a:rPr lang="en-I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IN" dirty="0">
                    <a:solidFill>
                      <a:schemeClr val="bg1"/>
                    </a:solidFill>
                  </a:rPr>
                  <a:t>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are orthonormal and so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IN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IN" dirty="0">
                    <a:solidFill>
                      <a:schemeClr val="bg1"/>
                    </a:solidFill>
                  </a:rPr>
                  <a:t>Used linearity of trace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to show this</a:t>
                </a:r>
              </a:p>
              <a:p>
                <a:r>
                  <a:rPr lang="en-IN" dirty="0">
                    <a:solidFill>
                      <a:schemeClr val="bg1"/>
                    </a:solidFill>
                  </a:rPr>
                  <a:t>Similarly, can show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IN" dirty="0">
                    <a:solidFill>
                      <a:schemeClr val="bg1"/>
                    </a:solidFill>
                  </a:rPr>
                  <a:t>A prominent knee point, if one exists, gives us a good idea of the true intrinsic dimensionality of the data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424" b="-1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95562-F0C2-ACBD-9796-AD46D240472A}"/>
              </a:ext>
            </a:extLst>
          </p:cNvPr>
          <p:cNvGrpSpPr/>
          <p:nvPr/>
        </p:nvGrpSpPr>
        <p:grpSpPr>
          <a:xfrm>
            <a:off x="10799639" y="2551645"/>
            <a:ext cx="1143000" cy="1143000"/>
            <a:chOff x="2379643" y="355681"/>
            <a:chExt cx="1143000" cy="1143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ADF681-E4E2-F83D-9431-A6A3F37BD979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13102F-C82B-CAAE-AF23-A0C6ACE8B2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6DA48C4-FC16-DBDE-BAA6-C563735DD16B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0596C1-3D51-245D-9B72-B41DCFDEEE65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103CD7D-66BD-B64A-12F4-DE783B2A59D0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Finding the right value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904" y="184929"/>
            <a:ext cx="1792096" cy="17920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ular Callout 5"/>
              <p:cNvSpPr/>
              <p:nvPr/>
            </p:nvSpPr>
            <p:spPr>
              <a:xfrm>
                <a:off x="2270589" y="123633"/>
                <a:ext cx="8210115" cy="1499041"/>
              </a:xfrm>
              <a:prstGeom prst="wedgeRectCallout">
                <a:avLst>
                  <a:gd name="adj1" fmla="val 59154"/>
                  <a:gd name="adj2" fmla="val 38409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So, first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. Then, once you have a PCA for some value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, compute the squared sum of singular values you have got 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. Use this to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589" y="123633"/>
                <a:ext cx="8210115" cy="1499041"/>
              </a:xfrm>
              <a:prstGeom prst="wedgeRectCallout">
                <a:avLst>
                  <a:gd name="adj1" fmla="val 59154"/>
                  <a:gd name="adj2" fmla="val 38409"/>
                </a:avLst>
              </a:prstGeom>
              <a:blipFill>
                <a:blip r:embed="rId5"/>
                <a:stretch>
                  <a:fillRect l="-609" b="-119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ular Callout 12"/>
              <p:cNvSpPr/>
              <p:nvPr/>
            </p:nvSpPr>
            <p:spPr>
              <a:xfrm>
                <a:off x="253351" y="1953699"/>
                <a:ext cx="10296929" cy="2183922"/>
              </a:xfrm>
              <a:prstGeom prst="wedgeRectCallout">
                <a:avLst>
                  <a:gd name="adj1" fmla="val 57877"/>
                  <a:gd name="adj2" fmla="val 14402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Often, if you plot how the error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goes down as</a:t>
                </a:r>
                <a:br>
                  <a:rPr lang="en-IN" sz="2400" dirty="0">
                    <a:solidFill>
                      <a:schemeClr val="bg1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, you will find that after some golden value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, error</a:t>
                </a:r>
                <a:br>
                  <a:rPr lang="en-IN" sz="24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drops much more slowly. This “knee” point is a good place</a:t>
                </a:r>
                <a:br>
                  <a:rPr lang="en-IN" sz="24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to stop to get good bang-for-buck in terms of the </a:t>
                </a:r>
                <a:br>
                  <a:rPr lang="en-IN" sz="24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accuracy-speed </a:t>
                </a:r>
                <a:r>
                  <a:rPr lang="en-IN" sz="2400" dirty="0" err="1">
                    <a:solidFill>
                      <a:schemeClr val="bg1"/>
                    </a:solidFill>
                    <a:latin typeface="+mj-lt"/>
                  </a:rPr>
                  <a:t>tradeoff</a:t>
                </a:r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1" y="1953699"/>
                <a:ext cx="10296929" cy="2183922"/>
              </a:xfrm>
              <a:prstGeom prst="wedgeRectCallout">
                <a:avLst>
                  <a:gd name="adj1" fmla="val 57877"/>
                  <a:gd name="adj2" fmla="val 14402"/>
                </a:avLst>
              </a:prstGeom>
              <a:blipFill>
                <a:blip r:embed="rId6"/>
                <a:stretch>
                  <a:fillRect l="-711" b="-301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7465656" y="2024927"/>
            <a:ext cx="3063395" cy="1994040"/>
            <a:chOff x="9283878" y="5147353"/>
            <a:chExt cx="2318522" cy="150918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9739901" y="5147353"/>
              <a:ext cx="0" cy="14897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471493" y="6411074"/>
              <a:ext cx="213090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/>
                <p:cNvSpPr/>
                <p:nvPr/>
              </p:nvSpPr>
              <p:spPr>
                <a:xfrm rot="16200000">
                  <a:off x="9021918" y="5595384"/>
                  <a:ext cx="899148" cy="3752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IN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021918" y="5595384"/>
                  <a:ext cx="899148" cy="375227"/>
                </a:xfrm>
                <a:prstGeom prst="rect">
                  <a:avLst/>
                </a:prstGeom>
                <a:blipFill>
                  <a:blip r:embed="rId7"/>
                  <a:stretch>
                    <a:fillRect r="-24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/>
                <p:cNvSpPr/>
                <p:nvPr/>
              </p:nvSpPr>
              <p:spPr>
                <a:xfrm>
                  <a:off x="10308911" y="6377008"/>
                  <a:ext cx="280741" cy="2795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IN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8911" y="6377008"/>
                  <a:ext cx="280741" cy="2795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 27"/>
            <p:cNvSpPr/>
            <p:nvPr/>
          </p:nvSpPr>
          <p:spPr>
            <a:xfrm>
              <a:off x="9801546" y="5178175"/>
              <a:ext cx="1654139" cy="1181528"/>
            </a:xfrm>
            <a:custGeom>
              <a:avLst/>
              <a:gdLst>
                <a:gd name="connsiteX0" fmla="*/ 0 w 1654139"/>
                <a:gd name="connsiteY0" fmla="*/ 0 h 1181528"/>
                <a:gd name="connsiteX1" fmla="*/ 92467 w 1654139"/>
                <a:gd name="connsiteY1" fmla="*/ 667821 h 1181528"/>
                <a:gd name="connsiteX2" fmla="*/ 400692 w 1654139"/>
                <a:gd name="connsiteY2" fmla="*/ 986319 h 1181528"/>
                <a:gd name="connsiteX3" fmla="*/ 698643 w 1654139"/>
                <a:gd name="connsiteY3" fmla="*/ 1119883 h 1181528"/>
                <a:gd name="connsiteX4" fmla="*/ 1078787 w 1654139"/>
                <a:gd name="connsiteY4" fmla="*/ 1160980 h 1181528"/>
                <a:gd name="connsiteX5" fmla="*/ 1387011 w 1654139"/>
                <a:gd name="connsiteY5" fmla="*/ 1181528 h 1181528"/>
                <a:gd name="connsiteX6" fmla="*/ 1654139 w 1654139"/>
                <a:gd name="connsiteY6" fmla="*/ 1171254 h 118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4139" h="1181528">
                  <a:moveTo>
                    <a:pt x="0" y="0"/>
                  </a:moveTo>
                  <a:lnTo>
                    <a:pt x="92467" y="667821"/>
                  </a:lnTo>
                  <a:lnTo>
                    <a:pt x="400692" y="986319"/>
                  </a:lnTo>
                  <a:lnTo>
                    <a:pt x="698643" y="1119883"/>
                  </a:lnTo>
                  <a:lnTo>
                    <a:pt x="1078787" y="1160980"/>
                  </a:lnTo>
                  <a:lnTo>
                    <a:pt x="1387011" y="1181528"/>
                  </a:lnTo>
                  <a:lnTo>
                    <a:pt x="1654139" y="1171254"/>
                  </a:lnTo>
                </a:path>
              </a:pathLst>
            </a:cu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Rectangular Callout 29"/>
          <p:cNvSpPr/>
          <p:nvPr/>
        </p:nvSpPr>
        <p:spPr>
          <a:xfrm>
            <a:off x="9165090" y="2153774"/>
            <a:ext cx="1221484" cy="855335"/>
          </a:xfrm>
          <a:prstGeom prst="wedgeRectCallout">
            <a:avLst>
              <a:gd name="adj1" fmla="val -54168"/>
              <a:gd name="adj2" fmla="val 104113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“knee” point</a:t>
            </a:r>
          </a:p>
        </p:txBody>
      </p:sp>
    </p:spTree>
    <p:extLst>
      <p:ext uri="{BB962C8B-B14F-4D97-AF65-F5344CB8AC3E}">
        <p14:creationId xmlns:p14="http://schemas.microsoft.com/office/powerpoint/2010/main" val="28897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3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Many Faces of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671557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Has been “discovered” several times [Pearson, 1901; </a:t>
                </a:r>
                <a:r>
                  <a:rPr lang="en-IN" dirty="0" err="1"/>
                  <a:t>Hotelling</a:t>
                </a:r>
                <a:r>
                  <a:rPr lang="en-IN" dirty="0"/>
                  <a:t>, 1930]</a:t>
                </a:r>
              </a:p>
              <a:p>
                <a:pPr lvl="2"/>
                <a:r>
                  <a:rPr lang="en-IN" dirty="0"/>
                  <a:t>Gives us best possible (in terms of </a:t>
                </a:r>
                <a:r>
                  <a:rPr lang="en-IN" dirty="0" err="1"/>
                  <a:t>Frob</a:t>
                </a:r>
                <a:r>
                  <a:rPr lang="en-IN" dirty="0"/>
                  <a:t>. norm error) low-rank </a:t>
                </a:r>
                <a:r>
                  <a:rPr lang="en-IN" dirty="0" err="1"/>
                  <a:t>approx</a:t>
                </a:r>
                <a:r>
                  <a:rPr lang="en-IN" dirty="0"/>
                  <a:t> of our data</a:t>
                </a:r>
              </a:p>
              <a:p>
                <a:pPr lvl="2"/>
                <a:r>
                  <a:rPr lang="en-IN" dirty="0"/>
                  <a:t>Can be thought of as giving low-dim reps of our feature vectors so that pairwise L2 distances among them is preserved – see multidimensional scaling (MDS)</a:t>
                </a:r>
              </a:p>
              <a:p>
                <a:pPr lvl="2"/>
                <a:r>
                  <a:rPr lang="en-IN" dirty="0"/>
                  <a:t>Also, gives us new basis with smaller dim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dirty="0"/>
                  <a:t> is orthonormal) </a:t>
                </a:r>
                <a:r>
                  <a:rPr lang="en-IN" dirty="0" err="1"/>
                  <a:t>s.t.</a:t>
                </a:r>
                <a:r>
                  <a:rPr lang="en-IN" dirty="0"/>
                  <a:t> in that basis, data can be reconstructed with little error</a:t>
                </a:r>
              </a:p>
              <a:p>
                <a:pPr lvl="2"/>
                <a:r>
                  <a:rPr lang="en-IN" dirty="0"/>
                  <a:t>Can also be thought of as giving us the directions along which the data has maximum variance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6715575" cy="5746376"/>
              </a:xfrm>
              <a:blipFill>
                <a:blip r:embed="rId2"/>
                <a:stretch>
                  <a:fillRect l="-999" t="-2545" r="-727" b="-3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596975" y="1690077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V="1">
            <a:off x="6746369" y="3224550"/>
            <a:ext cx="5448318" cy="1983026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 descr=" 32"/>
          <p:cNvSpPr/>
          <p:nvPr/>
        </p:nvSpPr>
        <p:spPr>
          <a:xfrm>
            <a:off x="7340884" y="4575487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 descr=" 32"/>
          <p:cNvSpPr/>
          <p:nvPr/>
        </p:nvSpPr>
        <p:spPr>
          <a:xfrm>
            <a:off x="8061511" y="3955262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 descr=" 32"/>
          <p:cNvSpPr/>
          <p:nvPr/>
        </p:nvSpPr>
        <p:spPr>
          <a:xfrm>
            <a:off x="8736051" y="408217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 descr=" 32"/>
          <p:cNvSpPr/>
          <p:nvPr/>
        </p:nvSpPr>
        <p:spPr>
          <a:xfrm>
            <a:off x="9928673" y="4457100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 descr=" 32"/>
          <p:cNvSpPr/>
          <p:nvPr/>
        </p:nvSpPr>
        <p:spPr>
          <a:xfrm>
            <a:off x="9944025" y="370542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 descr=" 32"/>
          <p:cNvSpPr/>
          <p:nvPr/>
        </p:nvSpPr>
        <p:spPr>
          <a:xfrm>
            <a:off x="10943266" y="356717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11550931" y="358190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11595899" y="314691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9212851" y="4575487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7910890" y="485074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6410632" y="1639239"/>
            <a:ext cx="5379255" cy="1095635"/>
          </a:xfrm>
          <a:prstGeom prst="wedgeRectCallout">
            <a:avLst>
              <a:gd name="adj1" fmla="val 38460"/>
              <a:gd name="adj2" fmla="val 104599"/>
            </a:avLst>
          </a:prstGeom>
          <a:solidFill>
            <a:schemeClr val="tx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This line captures most of the information in the data Why not get rid of the other information? Save space, reduce noise!</a:t>
            </a:r>
          </a:p>
        </p:txBody>
      </p:sp>
    </p:spTree>
    <p:extLst>
      <p:ext uri="{BB962C8B-B14F-4D97-AF65-F5344CB8AC3E}">
        <p14:creationId xmlns:p14="http://schemas.microsoft.com/office/powerpoint/2010/main" val="8739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0742 0.03912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94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L -0.01549 -0.06759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338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0625 0.02685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134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01562 0.0835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416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7 L -0.00469 -0.0245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122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-0.00625 -0.0305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52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0.00469 0.0222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111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0.00742 0.037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87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00937 -0.0518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259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2.08333E-6 0.0002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PCA Minimizes Reconstruction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dirty="0"/>
                  <a:t>Already seen that for any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, its best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approx. is obtained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by taking leading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singular triplets</a:t>
                </a:r>
              </a:p>
              <a:p>
                <a:r>
                  <a:rPr lang="en-IN" b="1" dirty="0"/>
                  <a:t>Proof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: want best rank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 approx.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i.e. want to fit all data points on a 1D subspace i.e. find a unit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s.t.</a:t>
                </a:r>
                <a:r>
                  <a:rPr lang="en-IN" dirty="0"/>
                  <a:t> data is best represented along subspace spanned by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IN" dirty="0"/>
                  <a:t> than any other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Claim</a:t>
                </a:r>
                <a:r>
                  <a:rPr lang="en-IN" dirty="0"/>
                  <a:t>: any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is best represented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IN" dirty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b="1" dirty="0"/>
              </a:p>
              <a:p>
                <a:pPr lvl="2"/>
                <a:r>
                  <a:rPr lang="en-IN" b="1" dirty="0"/>
                  <a:t>Proof</a:t>
                </a:r>
                <a:r>
                  <a:rPr lang="en-IN" dirty="0"/>
                  <a:t>: we want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IN" b="1" dirty="0"/>
                  <a:t>.</a:t>
                </a:r>
                <a:r>
                  <a:rPr lang="en-IN" dirty="0"/>
                  <a:t> Apply first order optimality now</a:t>
                </a:r>
              </a:p>
              <a:p>
                <a:r>
                  <a:rPr lang="en-IN" dirty="0"/>
                  <a:t>Thus, reconstruction error for entire dataset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𝐰𝐰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IN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 i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func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This matches exactly the definition of the leading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30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ular Callout 10"/>
              <p:cNvSpPr/>
              <p:nvPr/>
            </p:nvSpPr>
            <p:spPr>
              <a:xfrm>
                <a:off x="3830855" y="92071"/>
                <a:ext cx="6803979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We can show that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as well, PCA offers the best reconstruction error. In that case, instead of optimizing over a unit vector </a:t>
                </a:r>
                <a14:m>
                  <m:oMath xmlns:m="http://schemas.openxmlformats.org/officeDocument/2006/math">
                    <m:r>
                      <a:rPr lang="en-IN" sz="2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, we would have to optimize over an orthonormal matrix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855" y="92071"/>
                <a:ext cx="6803979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blipFill>
                <a:blip r:embed="rId3"/>
                <a:stretch>
                  <a:fillRect l="-406" t="-1901" b="-760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343267B-CF79-EA56-17FC-2A88A1A93789}"/>
              </a:ext>
            </a:extLst>
          </p:cNvPr>
          <p:cNvGrpSpPr/>
          <p:nvPr/>
        </p:nvGrpSpPr>
        <p:grpSpPr>
          <a:xfrm>
            <a:off x="10760237" y="168424"/>
            <a:ext cx="1143000" cy="1143000"/>
            <a:chOff x="2379643" y="355681"/>
            <a:chExt cx="1143000" cy="1143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06C5D7-B343-3A39-9C14-28998A15FD2C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965C80-0494-B5ED-1641-F318CCFE95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4D8F-8802-B297-9A25-2DF5145E55C4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0F2F936-40C0-A11D-8494-E539EED00285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E8B77B7-BCAB-A96B-881F-640DD48F2BA4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5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PCA Preserves Maximum Data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5"/>
                <a:ext cx="6856265" cy="3514210"/>
              </a:xfrm>
            </p:spPr>
            <p:txBody>
              <a:bodyPr/>
              <a:lstStyle/>
              <a:p>
                <a:r>
                  <a:rPr lang="en-IN" dirty="0"/>
                  <a:t>Data may take similar values along one direction, varied values along another</a:t>
                </a:r>
              </a:p>
              <a:p>
                <a:pPr lvl="2"/>
                <a:r>
                  <a:rPr lang="en-IN" b="1" i="0" dirty="0"/>
                  <a:t>Directional variance</a:t>
                </a:r>
                <a:r>
                  <a:rPr lang="en-IN" dirty="0"/>
                  <a:t>: given a unit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, directional var. along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IN" dirty="0"/>
                  <a:t> is defined as variance of the </a:t>
                </a:r>
                <a:r>
                  <a:rPr lang="en-IN" dirty="0" err="1"/>
                  <a:t>r.v</a:t>
                </a:r>
                <a:r>
                  <a:rPr lang="en-IN" dirty="0"/>
                  <a:t>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b="1" i="0" dirty="0"/>
                  <a:t> </a:t>
                </a:r>
                <a:r>
                  <a:rPr lang="en-IN" i="0" dirty="0"/>
                  <a:t>where we choose each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i="0" dirty="0"/>
                  <a:t> </a:t>
                </a:r>
                <a:r>
                  <a:rPr lang="en-IN" i="0" dirty="0" err="1"/>
                  <a:t>w.p</a:t>
                </a:r>
                <a:r>
                  <a:rPr lang="en-IN" i="0" dirty="0"/>
                  <a:t>.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i="0" dirty="0"/>
                  <a:t> </a:t>
                </a:r>
              </a:p>
              <a:p>
                <a:pPr lvl="2"/>
                <a:r>
                  <a:rPr lang="en-IN" i="0" dirty="0"/>
                  <a:t>Assume data is centered 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b="1" i="0" dirty="0"/>
              </a:p>
              <a:p>
                <a:pPr lvl="2"/>
                <a:r>
                  <a:rPr lang="en-IN" i="0" dirty="0"/>
                  <a:t>Thus,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i="0" dirty="0"/>
                  <a:t> i.e.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i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5"/>
                <a:ext cx="6856265" cy="3514210"/>
              </a:xfrm>
              <a:blipFill>
                <a:blip r:embed="rId2"/>
                <a:stretch>
                  <a:fillRect l="-979" t="-4159" r="-890" b="-6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594287" y="842169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H="1" flipV="1">
            <a:off x="5715346" y="1753771"/>
            <a:ext cx="1924945" cy="3829997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 descr=" 32"/>
          <p:cNvSpPr/>
          <p:nvPr/>
        </p:nvSpPr>
        <p:spPr>
          <a:xfrm>
            <a:off x="7338196" y="372757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 descr=" 32"/>
          <p:cNvSpPr/>
          <p:nvPr/>
        </p:nvSpPr>
        <p:spPr>
          <a:xfrm>
            <a:off x="8058823" y="310735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 descr=" 32"/>
          <p:cNvSpPr/>
          <p:nvPr/>
        </p:nvSpPr>
        <p:spPr>
          <a:xfrm>
            <a:off x="8733363" y="3234266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 descr=" 32"/>
          <p:cNvSpPr/>
          <p:nvPr/>
        </p:nvSpPr>
        <p:spPr>
          <a:xfrm>
            <a:off x="9925985" y="3609192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 descr=" 32"/>
          <p:cNvSpPr/>
          <p:nvPr/>
        </p:nvSpPr>
        <p:spPr>
          <a:xfrm>
            <a:off x="9941337" y="2857516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 descr=" 32"/>
          <p:cNvSpPr/>
          <p:nvPr/>
        </p:nvSpPr>
        <p:spPr>
          <a:xfrm>
            <a:off x="10940578" y="271927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11548243" y="273400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11593211" y="229901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9210163" y="372757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7908202" y="4002840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7376339" y="1142625"/>
            <a:ext cx="2744998" cy="1438367"/>
          </a:xfrm>
          <a:prstGeom prst="wedgeRectCallout">
            <a:avLst>
              <a:gd name="adj1" fmla="val -79381"/>
              <a:gd name="adj2" fmla="val 99279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Projecting onto this line throws away a lot of information about the data </a:t>
            </a:r>
            <a:r>
              <a:rPr lang="en-IN" sz="24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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743681" y="2479011"/>
            <a:ext cx="5167062" cy="1880657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253354" y="4459365"/>
                <a:ext cx="11600328" cy="23986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347472" indent="-3429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548640" indent="-54864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8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822960" indent="-82296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1097280" indent="-109728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12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4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6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8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dirty="0">
                    <a:solidFill>
                      <a:schemeClr val="bg1"/>
                    </a:solidFill>
                  </a:rPr>
                  <a:t>Directions with more directional variance preserve more info</a:t>
                </a:r>
              </a:p>
              <a:p>
                <a:pPr lvl="2"/>
                <a:r>
                  <a:rPr lang="en-IN" dirty="0">
                    <a:solidFill>
                      <a:schemeClr val="bg1"/>
                    </a:solidFill>
                  </a:rPr>
                  <a:t>PCA does give us orthonormal directions with largest directional variance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IN" dirty="0">
                    <a:solidFill>
                      <a:schemeClr val="bg1"/>
                    </a:solidFill>
                  </a:rPr>
                  <a:t>Thus, finding the direction offering the maximum directional variance is the same as finding the leading right singular vector</a:t>
                </a:r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4" y="4459365"/>
                <a:ext cx="11600328" cy="2398636"/>
              </a:xfrm>
              <a:prstGeom prst="rect">
                <a:avLst/>
              </a:prstGeom>
              <a:blipFill>
                <a:blip r:embed="rId3"/>
                <a:stretch>
                  <a:fillRect l="-578" t="-6107" r="-105" b="-6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D440459-F3A8-868D-4E69-E48A3CF07B3A}"/>
              </a:ext>
            </a:extLst>
          </p:cNvPr>
          <p:cNvGrpSpPr/>
          <p:nvPr/>
        </p:nvGrpSpPr>
        <p:grpSpPr>
          <a:xfrm>
            <a:off x="5890973" y="5270529"/>
            <a:ext cx="1143000" cy="1143000"/>
            <a:chOff x="2379643" y="355681"/>
            <a:chExt cx="1143000" cy="1143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D5C515-5E74-8F7F-E33A-7C1CF287193F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10E724-D2D4-A2DC-3898-E31DAE620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BFD34B0-F949-C25B-C5CA-34660152E399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6265F6-2DC1-8B6B-0F70-DFCFBB8419A1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1739F40-8896-1CE4-46C8-3363D4A164E2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ular Callout 30"/>
              <p:cNvSpPr/>
              <p:nvPr/>
            </p:nvSpPr>
            <p:spPr>
              <a:xfrm>
                <a:off x="259095" y="4768643"/>
                <a:ext cx="5470434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We can show that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as well, PCA offers a set of orthonormal directions such that the total directional variance captured along those directions is the maximum.</a:t>
                </a:r>
              </a:p>
            </p:txBody>
          </p:sp>
        </mc:Choice>
        <mc:Fallback>
          <p:sp>
            <p:nvSpPr>
              <p:cNvPr id="31" name="Rectangular Callout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95" y="4768643"/>
                <a:ext cx="5470434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blipFill>
                <a:blip r:embed="rId4"/>
                <a:stretch>
                  <a:fillRect l="-909" t="-1521" b="-722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9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04739 0.0370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185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L -0.22005 0.1900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949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24493 0.2118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1057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11523 0.091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456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07604 0.0532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266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-0.35808 0.303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4" y="1513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37148 0.3238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161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15547 0.1270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3" y="634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16732 0.1472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736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31406 0.2780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3" y="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2" grpId="0" uiExpand="1" build="p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81B92E-BD1C-9661-EB83-7CFD8E0B1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30DCAA-299F-BA4D-D87E-92363CE7E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106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From Kernel Learning to Deep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/>
              <a:lstStyle/>
              <a:p>
                <a:r>
                  <a:rPr lang="en-IN" dirty="0"/>
                  <a:t>Notice that kernel learning essentially involves learning a linear model over new features. The new features are given by the kernel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The </a:t>
                </a:r>
                <a:r>
                  <a:rPr lang="en-IN" dirty="0" err="1"/>
                  <a:t>num</a:t>
                </a:r>
                <a:r>
                  <a:rPr lang="en-IN" dirty="0"/>
                  <a:t> of features is large (infinite?) which causes kernel </a:t>
                </a:r>
                <a:r>
                  <a:rPr lang="en-IN" dirty="0" err="1"/>
                  <a:t>algos</a:t>
                </a:r>
                <a:r>
                  <a:rPr lang="en-IN" dirty="0"/>
                  <a:t> to be slow</a:t>
                </a:r>
              </a:p>
              <a:p>
                <a:pPr lvl="2"/>
                <a:r>
                  <a:rPr lang="en-IN" dirty="0"/>
                  <a:t>Several techniques to speed up kernel methods address this exact problem</a:t>
                </a:r>
              </a:p>
              <a:p>
                <a:r>
                  <a:rPr lang="en-IN" dirty="0"/>
                  <a:t>Given a budget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can we directly learn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good features?</a:t>
                </a:r>
              </a:p>
              <a:p>
                <a:pPr lvl="2"/>
                <a:r>
                  <a:rPr lang="en-IN" dirty="0"/>
                  <a:t>In some sense, deep learning does exactly this</a:t>
                </a:r>
              </a:p>
              <a:p>
                <a:pPr lvl="2"/>
                <a:r>
                  <a:rPr lang="en-IN" dirty="0"/>
                  <a:t>Several deep networks basically run a linear ML </a:t>
                </a:r>
                <a:r>
                  <a:rPr lang="en-IN" dirty="0" err="1"/>
                  <a:t>algo</a:t>
                </a:r>
                <a:r>
                  <a:rPr lang="en-IN" dirty="0"/>
                  <a:t> on top of learnt features</a:t>
                </a:r>
              </a:p>
              <a:p>
                <a:pPr lvl="2"/>
                <a:r>
                  <a:rPr lang="en-IN" b="1" dirty="0"/>
                  <a:t>Key difference</a:t>
                </a:r>
                <a:r>
                  <a:rPr lang="en-IN" dirty="0"/>
                  <a:t>: instead of first learning good features and then learning a linear model on top of those features, deep learning learns both jointly</a:t>
                </a:r>
              </a:p>
              <a:p>
                <a:pPr lvl="2"/>
                <a:r>
                  <a:rPr lang="en-IN" b="1" dirty="0"/>
                  <a:t>Drawbacks</a:t>
                </a:r>
                <a:r>
                  <a:rPr lang="en-IN" dirty="0"/>
                  <a:t>: non-convex problem, over parameterized, can be bulky/slow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0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Kernel Learning viewed as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600328" cy="2361041"/>
              </a:xfrm>
            </p:spPr>
            <p:txBody>
              <a:bodyPr/>
              <a:lstStyle/>
              <a:p>
                <a:r>
                  <a:rPr lang="en-IN" dirty="0"/>
                  <a:t>Consider the quadratic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quad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IN" dirty="0"/>
                  <a:t>The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quad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quad</m:t>
                        </m:r>
                      </m:sub>
                    </m:sSub>
                  </m:oMath>
                </a14:m>
                <a:r>
                  <a:rPr lang="en-US" dirty="0"/>
                  <a:t> where for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I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quad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1, 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ad>
                              <m:radPr>
                                <m:degHide m:val="on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IN" dirty="0"/>
                  <a:t>A linear model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quad</m:t>
                        </m:r>
                      </m:sub>
                    </m:sSub>
                  </m:oMath>
                </a14:m>
                <a:r>
                  <a:rPr lang="en-US" dirty="0"/>
                  <a:t> is represented as a vector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600328" cy="2361041"/>
              </a:xfrm>
              <a:blipFill>
                <a:blip r:embed="rId2"/>
                <a:stretch>
                  <a:fillRect l="-578" t="-5155" b="-4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/>
              <p:cNvSpPr/>
              <p:nvPr/>
            </p:nvSpPr>
            <p:spPr>
              <a:xfrm>
                <a:off x="5405035" y="6164946"/>
                <a:ext cx="556181" cy="55618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3" name="Oval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035" y="6164946"/>
                <a:ext cx="556181" cy="55618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val 93"/>
              <p:cNvSpPr/>
              <p:nvPr/>
            </p:nvSpPr>
            <p:spPr>
              <a:xfrm>
                <a:off x="7991455" y="6164946"/>
                <a:ext cx="556181" cy="55618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4" name="Oval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455" y="6164946"/>
                <a:ext cx="556181" cy="55618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/>
              <p:cNvSpPr/>
              <p:nvPr/>
            </p:nvSpPr>
            <p:spPr>
              <a:xfrm>
                <a:off x="2818615" y="5024187"/>
                <a:ext cx="556181" cy="55618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5" name="Oval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615" y="5024187"/>
                <a:ext cx="556181" cy="55618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/>
              <p:cNvSpPr/>
              <p:nvPr/>
            </p:nvSpPr>
            <p:spPr>
              <a:xfrm>
                <a:off x="4111825" y="5024187"/>
                <a:ext cx="556181" cy="55618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Oval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825" y="5024187"/>
                <a:ext cx="556181" cy="55618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/>
              <p:cNvSpPr/>
              <p:nvPr/>
            </p:nvSpPr>
            <p:spPr>
              <a:xfrm>
                <a:off x="5405035" y="5024188"/>
                <a:ext cx="556181" cy="55618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sq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7" name="Oval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035" y="5024188"/>
                <a:ext cx="556181" cy="55618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/>
              <p:cNvSpPr/>
              <p:nvPr/>
            </p:nvSpPr>
            <p:spPr>
              <a:xfrm>
                <a:off x="6698245" y="5024187"/>
                <a:ext cx="556181" cy="55618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8" name="Oval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245" y="5024187"/>
                <a:ext cx="556181" cy="55618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/>
              <p:cNvSpPr/>
              <p:nvPr/>
            </p:nvSpPr>
            <p:spPr>
              <a:xfrm>
                <a:off x="7991455" y="5024187"/>
                <a:ext cx="556181" cy="55618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sq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9" name="Oval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455" y="5024187"/>
                <a:ext cx="556181" cy="55618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/>
              <p:cNvSpPr/>
              <p:nvPr/>
            </p:nvSpPr>
            <p:spPr>
              <a:xfrm>
                <a:off x="9284666" y="5024187"/>
                <a:ext cx="556181" cy="55618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0" name="Oval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666" y="5024187"/>
                <a:ext cx="556181" cy="55618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/>
              <p:cNvSpPr/>
              <p:nvPr/>
            </p:nvSpPr>
            <p:spPr>
              <a:xfrm>
                <a:off x="6096000" y="3768997"/>
                <a:ext cx="556181" cy="55618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2ECC7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1" name="Oval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68997"/>
                <a:ext cx="556181" cy="55618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 cap="flat" cmpd="sng" algn="ctr">
                <a:solidFill>
                  <a:srgbClr val="2ECC7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/>
          <p:cNvCxnSpPr>
            <a:stCxn id="93" idx="1"/>
            <a:endCxn id="96" idx="5"/>
          </p:cNvCxnSpPr>
          <p:nvPr/>
        </p:nvCxnSpPr>
        <p:spPr>
          <a:xfrm flipH="1" flipV="1">
            <a:off x="4586555" y="5498917"/>
            <a:ext cx="899931" cy="74748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3" name="Straight Arrow Connector 102"/>
          <p:cNvCxnSpPr>
            <a:stCxn id="93" idx="7"/>
            <a:endCxn id="98" idx="3"/>
          </p:cNvCxnSpPr>
          <p:nvPr/>
        </p:nvCxnSpPr>
        <p:spPr>
          <a:xfrm flipV="1">
            <a:off x="5879765" y="5498917"/>
            <a:ext cx="899931" cy="74748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4" name="Straight Arrow Connector 103"/>
          <p:cNvCxnSpPr>
            <a:stCxn id="93" idx="0"/>
            <a:endCxn id="97" idx="4"/>
          </p:cNvCxnSpPr>
          <p:nvPr/>
        </p:nvCxnSpPr>
        <p:spPr>
          <a:xfrm flipV="1">
            <a:off x="5683126" y="5580369"/>
            <a:ext cx="0" cy="584577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5" name="Straight Arrow Connector 104"/>
          <p:cNvCxnSpPr>
            <a:stCxn id="94" idx="0"/>
            <a:endCxn id="99" idx="4"/>
          </p:cNvCxnSpPr>
          <p:nvPr/>
        </p:nvCxnSpPr>
        <p:spPr>
          <a:xfrm flipV="1">
            <a:off x="8269546" y="5580368"/>
            <a:ext cx="0" cy="584578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6" name="Straight Arrow Connector 105"/>
          <p:cNvCxnSpPr>
            <a:stCxn id="94" idx="1"/>
            <a:endCxn id="98" idx="5"/>
          </p:cNvCxnSpPr>
          <p:nvPr/>
        </p:nvCxnSpPr>
        <p:spPr>
          <a:xfrm flipH="1" flipV="1">
            <a:off x="7172975" y="5498917"/>
            <a:ext cx="899931" cy="74748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7" name="Straight Arrow Connector 106"/>
          <p:cNvCxnSpPr>
            <a:stCxn id="94" idx="7"/>
            <a:endCxn id="100" idx="3"/>
          </p:cNvCxnSpPr>
          <p:nvPr/>
        </p:nvCxnSpPr>
        <p:spPr>
          <a:xfrm flipV="1">
            <a:off x="8466185" y="5498917"/>
            <a:ext cx="899932" cy="74748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8" name="Straight Arrow Connector 107"/>
          <p:cNvCxnSpPr>
            <a:stCxn id="95" idx="0"/>
            <a:endCxn id="101" idx="2"/>
          </p:cNvCxnSpPr>
          <p:nvPr/>
        </p:nvCxnSpPr>
        <p:spPr>
          <a:xfrm flipV="1">
            <a:off x="3096706" y="4047088"/>
            <a:ext cx="2999294" cy="977099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09" name="Straight Arrow Connector 108"/>
          <p:cNvCxnSpPr>
            <a:stCxn id="96" idx="0"/>
            <a:endCxn id="101" idx="3"/>
          </p:cNvCxnSpPr>
          <p:nvPr/>
        </p:nvCxnSpPr>
        <p:spPr>
          <a:xfrm flipV="1">
            <a:off x="4389916" y="4243727"/>
            <a:ext cx="1787535" cy="78046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10" name="Straight Arrow Connector 109"/>
          <p:cNvCxnSpPr>
            <a:stCxn id="97" idx="0"/>
            <a:endCxn id="101" idx="4"/>
          </p:cNvCxnSpPr>
          <p:nvPr/>
        </p:nvCxnSpPr>
        <p:spPr>
          <a:xfrm flipV="1">
            <a:off x="5683126" y="4325178"/>
            <a:ext cx="690965" cy="69901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11" name="Straight Arrow Connector 110"/>
          <p:cNvCxnSpPr>
            <a:stCxn id="98" idx="0"/>
            <a:endCxn id="101" idx="4"/>
          </p:cNvCxnSpPr>
          <p:nvPr/>
        </p:nvCxnSpPr>
        <p:spPr>
          <a:xfrm flipH="1" flipV="1">
            <a:off x="6374091" y="4325178"/>
            <a:ext cx="602245" cy="699009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12" name="Straight Arrow Connector 111"/>
          <p:cNvCxnSpPr>
            <a:stCxn id="99" idx="0"/>
            <a:endCxn id="101" idx="5"/>
          </p:cNvCxnSpPr>
          <p:nvPr/>
        </p:nvCxnSpPr>
        <p:spPr>
          <a:xfrm flipH="1" flipV="1">
            <a:off x="6570730" y="4243727"/>
            <a:ext cx="1698816" cy="78046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13" name="Straight Arrow Connector 112"/>
          <p:cNvCxnSpPr>
            <a:stCxn id="100" idx="0"/>
            <a:endCxn id="101" idx="6"/>
          </p:cNvCxnSpPr>
          <p:nvPr/>
        </p:nvCxnSpPr>
        <p:spPr>
          <a:xfrm flipH="1" flipV="1">
            <a:off x="6652181" y="4047088"/>
            <a:ext cx="2910576" cy="977099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14" name="Elbow Connector 113"/>
          <p:cNvCxnSpPr>
            <a:stCxn id="101" idx="0"/>
          </p:cNvCxnSpPr>
          <p:nvPr/>
        </p:nvCxnSpPr>
        <p:spPr>
          <a:xfrm rot="5400000" flipH="1" flipV="1">
            <a:off x="6842927" y="3079409"/>
            <a:ext cx="220753" cy="1158425"/>
          </a:xfrm>
          <a:prstGeom prst="bentConnector2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7523289" y="3253036"/>
                <a:ext cx="2328778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I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quad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I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2800" b="1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289" y="3253036"/>
                <a:ext cx="2328778" cy="590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ctangle 115"/>
              <p:cNvSpPr/>
              <p:nvPr/>
            </p:nvSpPr>
            <p:spPr>
              <a:xfrm>
                <a:off x="4491434" y="5782591"/>
                <a:ext cx="625620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34" y="5782591"/>
                <a:ext cx="625620" cy="505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/>
              <p:cNvSpPr/>
              <p:nvPr/>
            </p:nvSpPr>
            <p:spPr>
              <a:xfrm>
                <a:off x="8740496" y="5782591"/>
                <a:ext cx="625620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96" y="5782591"/>
                <a:ext cx="625620" cy="50520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/>
              <p:cNvSpPr/>
              <p:nvPr/>
            </p:nvSpPr>
            <p:spPr>
              <a:xfrm>
                <a:off x="7023265" y="5782591"/>
                <a:ext cx="660052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265" y="5782591"/>
                <a:ext cx="660052" cy="5052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/>
              <p:cNvSpPr/>
              <p:nvPr/>
            </p:nvSpPr>
            <p:spPr>
              <a:xfrm>
                <a:off x="6221767" y="5782591"/>
                <a:ext cx="660052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767" y="5782591"/>
                <a:ext cx="660052" cy="50520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Rectangle 119"/>
              <p:cNvSpPr/>
              <p:nvPr/>
            </p:nvSpPr>
            <p:spPr>
              <a:xfrm>
                <a:off x="3996637" y="4136959"/>
                <a:ext cx="627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kumimoji="0" lang="en-IN" sz="2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7" y="4136959"/>
                <a:ext cx="627031" cy="461665"/>
              </a:xfrm>
              <a:prstGeom prst="rect">
                <a:avLst/>
              </a:prstGeom>
              <a:blipFill>
                <a:blip r:embed="rId1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Rectangle 120"/>
              <p:cNvSpPr/>
              <p:nvPr/>
            </p:nvSpPr>
            <p:spPr>
              <a:xfrm>
                <a:off x="5070241" y="4528892"/>
                <a:ext cx="6341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kumimoji="0" lang="en-IN" sz="2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241" y="4528892"/>
                <a:ext cx="634148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/>
              <p:cNvSpPr/>
              <p:nvPr/>
            </p:nvSpPr>
            <p:spPr>
              <a:xfrm>
                <a:off x="5861543" y="4566199"/>
                <a:ext cx="6341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kumimoji="0" lang="en-IN" sz="2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543" y="4566199"/>
                <a:ext cx="634148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Rectangle 122"/>
              <p:cNvSpPr/>
              <p:nvPr/>
            </p:nvSpPr>
            <p:spPr>
              <a:xfrm>
                <a:off x="6287653" y="4566199"/>
                <a:ext cx="6341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kumimoji="0" lang="en-IN" sz="2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653" y="4566199"/>
                <a:ext cx="634148" cy="461665"/>
              </a:xfrm>
              <a:prstGeom prst="rect">
                <a:avLst/>
              </a:prstGeom>
              <a:blipFill>
                <a:blip r:embed="rId2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/>
              <p:cNvSpPr/>
              <p:nvPr/>
            </p:nvSpPr>
            <p:spPr>
              <a:xfrm>
                <a:off x="7069034" y="4528892"/>
                <a:ext cx="6341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kumimoji="0" lang="en-IN" sz="2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34" y="4528892"/>
                <a:ext cx="634148" cy="461665"/>
              </a:xfrm>
              <a:prstGeom prst="rect">
                <a:avLst/>
              </a:prstGeom>
              <a:blipFill>
                <a:blip r:embed="rId2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/>
              <p:cNvSpPr/>
              <p:nvPr/>
            </p:nvSpPr>
            <p:spPr>
              <a:xfrm>
                <a:off x="7968992" y="4136959"/>
                <a:ext cx="6341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kumimoji="0" lang="en-IN" sz="2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92" y="4136959"/>
                <a:ext cx="634148" cy="461665"/>
              </a:xfrm>
              <a:prstGeom prst="rect">
                <a:avLst/>
              </a:prstGeom>
              <a:blipFill>
                <a:blip r:embed="rId2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ular Callout 125"/>
          <p:cNvSpPr/>
          <p:nvPr/>
        </p:nvSpPr>
        <p:spPr>
          <a:xfrm>
            <a:off x="88724" y="2731045"/>
            <a:ext cx="3538054" cy="827493"/>
          </a:xfrm>
          <a:prstGeom prst="wedgeRectCallout">
            <a:avLst>
              <a:gd name="adj1" fmla="val 75491"/>
              <a:gd name="adj2" fmla="val 124032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Training kernel SVM/kernel RR tunes these weights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8" name="Rectangular Callout 127"/>
          <p:cNvSpPr/>
          <p:nvPr/>
        </p:nvSpPr>
        <p:spPr>
          <a:xfrm>
            <a:off x="1898684" y="1686047"/>
            <a:ext cx="2396041" cy="709777"/>
          </a:xfrm>
          <a:prstGeom prst="wedgeRectCallout">
            <a:avLst>
              <a:gd name="adj1" fmla="val 111721"/>
              <a:gd name="adj2" fmla="val 207286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 3 layer network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9" name="Rectangular Callout 128"/>
          <p:cNvSpPr/>
          <p:nvPr/>
        </p:nvSpPr>
        <p:spPr>
          <a:xfrm>
            <a:off x="9934987" y="6056663"/>
            <a:ext cx="1587944" cy="585460"/>
          </a:xfrm>
          <a:prstGeom prst="wedgeRectCallout">
            <a:avLst>
              <a:gd name="adj1" fmla="val -109900"/>
              <a:gd name="adj2" fmla="val 14213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Input layer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0" name="Rectangular Callout 129"/>
          <p:cNvSpPr/>
          <p:nvPr/>
        </p:nvSpPr>
        <p:spPr>
          <a:xfrm>
            <a:off x="118783" y="5405375"/>
            <a:ext cx="1993168" cy="1159811"/>
          </a:xfrm>
          <a:prstGeom prst="wedgeRectCallout">
            <a:avLst>
              <a:gd name="adj1" fmla="val 68892"/>
              <a:gd name="adj2" fmla="val -46373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“Hidden” layer Usually</a:t>
            </a:r>
            <a:r>
              <a:rPr kumimoji="0" lang="en-IN" sz="2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many of these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Rectangular Callout 130"/>
          <p:cNvSpPr/>
          <p:nvPr/>
        </p:nvSpPr>
        <p:spPr>
          <a:xfrm>
            <a:off x="8868950" y="3875270"/>
            <a:ext cx="1789454" cy="660367"/>
          </a:xfrm>
          <a:prstGeom prst="wedgeRectCallout">
            <a:avLst>
              <a:gd name="adj1" fmla="val -139204"/>
              <a:gd name="adj2" fmla="val -27228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Output layer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212175" y="6095261"/>
            <a:ext cx="3528320" cy="72336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632865" y="4958120"/>
            <a:ext cx="7435159" cy="72336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698338" y="3708548"/>
            <a:ext cx="1350222" cy="72336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Rectangular Callout 134"/>
          <p:cNvSpPr/>
          <p:nvPr/>
        </p:nvSpPr>
        <p:spPr>
          <a:xfrm>
            <a:off x="132015" y="3903908"/>
            <a:ext cx="3242782" cy="829628"/>
          </a:xfrm>
          <a:prstGeom prst="wedgeRectCallout">
            <a:avLst>
              <a:gd name="adj1" fmla="val 103611"/>
              <a:gd name="adj2" fmla="val -54819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Input/</a:t>
            </a:r>
            <a:r>
              <a:rPr kumimoji="0" lang="en-I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ouput</a:t>
            </a:r>
            <a:r>
              <a:rPr kumimoji="0" lang="en-IN" sz="2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(or “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I/O”) layers are called “visible”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81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Foreground Background Separation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  <p:sp>
        <p:nvSpPr>
          <p:cNvPr id="182" name="Footer Placeholder 4"/>
          <p:cNvSpPr txBox="1">
            <a:spLocks/>
          </p:cNvSpPr>
          <p:nvPr/>
        </p:nvSpPr>
        <p:spPr>
          <a:xfrm>
            <a:off x="1945341" y="6356350"/>
            <a:ext cx="9412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Nexa Book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183" name="Slide Number Placeholder 5"/>
          <p:cNvSpPr txBox="1">
            <a:spLocks/>
          </p:cNvSpPr>
          <p:nvPr/>
        </p:nvSpPr>
        <p:spPr>
          <a:xfrm>
            <a:off x="11358282" y="6356350"/>
            <a:ext cx="475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030A0"/>
                </a:solidFill>
                <a:latin typeface="Nexa Bold Regular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449492" y="3673632"/>
            <a:ext cx="1627632" cy="1014984"/>
            <a:chOff x="443887" y="1819656"/>
            <a:chExt cx="1627632" cy="1014984"/>
          </a:xfrm>
        </p:grpSpPr>
        <p:sp>
          <p:nvSpPr>
            <p:cNvPr id="185" name="Rectangle 184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Trapezoid 186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ight Triangle 187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Right Triangle 188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2382569" y="3673632"/>
            <a:ext cx="1627632" cy="1014984"/>
            <a:chOff x="443887" y="1819656"/>
            <a:chExt cx="1627632" cy="1014984"/>
          </a:xfrm>
        </p:grpSpPr>
        <p:sp>
          <p:nvSpPr>
            <p:cNvPr id="196" name="Rectangle 195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Trapezoid 197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Right Triangle 198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Right Triangle 199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315646" y="3673632"/>
            <a:ext cx="1627632" cy="1014984"/>
            <a:chOff x="443887" y="1819656"/>
            <a:chExt cx="1627632" cy="1014984"/>
          </a:xfrm>
        </p:grpSpPr>
        <p:sp>
          <p:nvSpPr>
            <p:cNvPr id="207" name="Rectangle 206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rapezoid 208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Right Triangle 209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ight Triangle 210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248723" y="3673632"/>
            <a:ext cx="1627632" cy="1014984"/>
            <a:chOff x="443887" y="1819656"/>
            <a:chExt cx="1627632" cy="1014984"/>
          </a:xfrm>
        </p:grpSpPr>
        <p:sp>
          <p:nvSpPr>
            <p:cNvPr id="218" name="Rectangle 217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Trapezoid 219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Right Triangle 220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Right Triangle 221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8181800" y="3673632"/>
            <a:ext cx="1627632" cy="1014984"/>
            <a:chOff x="443887" y="1819656"/>
            <a:chExt cx="1627632" cy="1014984"/>
          </a:xfrm>
        </p:grpSpPr>
        <p:sp>
          <p:nvSpPr>
            <p:cNvPr id="229" name="Rectangle 228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Trapezoid 230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Right Triangle 231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Right Triangle 232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10114877" y="3673632"/>
            <a:ext cx="1627632" cy="1014984"/>
            <a:chOff x="443887" y="1819656"/>
            <a:chExt cx="1627632" cy="1014984"/>
          </a:xfrm>
        </p:grpSpPr>
        <p:sp>
          <p:nvSpPr>
            <p:cNvPr id="240" name="Rectangle 239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Trapezoid 241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Right Triangle 242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Right Triangle 243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TextBox 249"/>
              <p:cNvSpPr txBox="1"/>
              <p:nvPr/>
            </p:nvSpPr>
            <p:spPr>
              <a:xfrm>
                <a:off x="5595437" y="2618846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50" name="TextBox 2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37" y="2618846"/>
                <a:ext cx="782425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TextBox 250"/>
              <p:cNvSpPr txBox="1"/>
              <p:nvPr/>
            </p:nvSpPr>
            <p:spPr>
              <a:xfrm>
                <a:off x="5753188" y="4427591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51" name="TextBox 2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88" y="4427591"/>
                <a:ext cx="782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2" name="Group 251"/>
          <p:cNvGrpSpPr/>
          <p:nvPr/>
        </p:nvGrpSpPr>
        <p:grpSpPr>
          <a:xfrm>
            <a:off x="449492" y="1819656"/>
            <a:ext cx="1627632" cy="1014984"/>
            <a:chOff x="449492" y="1819656"/>
            <a:chExt cx="1627632" cy="1014984"/>
          </a:xfrm>
        </p:grpSpPr>
        <p:grpSp>
          <p:nvGrpSpPr>
            <p:cNvPr id="253" name="Group 252"/>
            <p:cNvGrpSpPr/>
            <p:nvPr/>
          </p:nvGrpSpPr>
          <p:grpSpPr>
            <a:xfrm>
              <a:off x="449492" y="1819656"/>
              <a:ext cx="1627632" cy="1014984"/>
              <a:chOff x="443887" y="1819656"/>
              <a:chExt cx="1627632" cy="1014984"/>
            </a:xfrm>
          </p:grpSpPr>
          <p:sp>
            <p:nvSpPr>
              <p:cNvPr id="255" name="Rectangle 254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Trapezoid 256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Right Triangle 257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Right Triangle 258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4" name="Oval 253"/>
            <p:cNvSpPr/>
            <p:nvPr/>
          </p:nvSpPr>
          <p:spPr>
            <a:xfrm>
              <a:off x="526412" y="2151525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382569" y="1819656"/>
            <a:ext cx="1627632" cy="1014984"/>
            <a:chOff x="2382569" y="1819656"/>
            <a:chExt cx="1627632" cy="101498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382569" y="1819656"/>
              <a:ext cx="1627632" cy="1014984"/>
              <a:chOff x="443887" y="1819656"/>
              <a:chExt cx="1627632" cy="1014984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Trapezoid 269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Right Triangle 270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Right Triangle 271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7" name="Oval 266"/>
            <p:cNvSpPr/>
            <p:nvPr/>
          </p:nvSpPr>
          <p:spPr>
            <a:xfrm>
              <a:off x="2560684" y="2264747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315646" y="1819656"/>
            <a:ext cx="1627632" cy="1014984"/>
            <a:chOff x="4315646" y="1819656"/>
            <a:chExt cx="1627632" cy="1014984"/>
          </a:xfrm>
        </p:grpSpPr>
        <p:grpSp>
          <p:nvGrpSpPr>
            <p:cNvPr id="279" name="Group 278"/>
            <p:cNvGrpSpPr/>
            <p:nvPr/>
          </p:nvGrpSpPr>
          <p:grpSpPr>
            <a:xfrm>
              <a:off x="4315646" y="1819656"/>
              <a:ext cx="1627632" cy="1014984"/>
              <a:chOff x="443887" y="1819656"/>
              <a:chExt cx="1627632" cy="1014984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Trapezoid 282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Right Triangle 283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Right Triangle 284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0" name="Oval 279"/>
            <p:cNvSpPr/>
            <p:nvPr/>
          </p:nvSpPr>
          <p:spPr>
            <a:xfrm>
              <a:off x="4598599" y="2451189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6248723" y="1819656"/>
            <a:ext cx="1627632" cy="1014984"/>
            <a:chOff x="6248723" y="1819656"/>
            <a:chExt cx="1627632" cy="1014984"/>
          </a:xfrm>
        </p:grpSpPr>
        <p:grpSp>
          <p:nvGrpSpPr>
            <p:cNvPr id="292" name="Group 291"/>
            <p:cNvGrpSpPr/>
            <p:nvPr/>
          </p:nvGrpSpPr>
          <p:grpSpPr>
            <a:xfrm>
              <a:off x="6248723" y="1819656"/>
              <a:ext cx="1627632" cy="1014984"/>
              <a:chOff x="443887" y="1819656"/>
              <a:chExt cx="1627632" cy="1014984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Trapezoid 295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Right Triangle 296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Right Triangle 297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3" name="Oval 292"/>
            <p:cNvSpPr/>
            <p:nvPr/>
          </p:nvSpPr>
          <p:spPr>
            <a:xfrm>
              <a:off x="6646816" y="2363736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8181800" y="1819656"/>
            <a:ext cx="1627632" cy="1014984"/>
            <a:chOff x="8181800" y="1819656"/>
            <a:chExt cx="1627632" cy="1014984"/>
          </a:xfrm>
        </p:grpSpPr>
        <p:grpSp>
          <p:nvGrpSpPr>
            <p:cNvPr id="305" name="Group 304"/>
            <p:cNvGrpSpPr/>
            <p:nvPr/>
          </p:nvGrpSpPr>
          <p:grpSpPr>
            <a:xfrm>
              <a:off x="8181800" y="1819656"/>
              <a:ext cx="1627632" cy="1014984"/>
              <a:chOff x="443887" y="1819656"/>
              <a:chExt cx="1627632" cy="1014984"/>
            </a:xfrm>
          </p:grpSpPr>
          <p:sp>
            <p:nvSpPr>
              <p:cNvPr id="307" name="Rectangle 306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Trapezoid 308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Right Triangle 309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Right Triangle 310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6" name="Oval 305"/>
            <p:cNvSpPr/>
            <p:nvPr/>
          </p:nvSpPr>
          <p:spPr>
            <a:xfrm>
              <a:off x="8804343" y="2093206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10114877" y="1819656"/>
            <a:ext cx="1627632" cy="1014984"/>
            <a:chOff x="10114877" y="1819656"/>
            <a:chExt cx="1627632" cy="1014984"/>
          </a:xfrm>
        </p:grpSpPr>
        <p:grpSp>
          <p:nvGrpSpPr>
            <p:cNvPr id="318" name="Group 317"/>
            <p:cNvGrpSpPr/>
            <p:nvPr/>
          </p:nvGrpSpPr>
          <p:grpSpPr>
            <a:xfrm>
              <a:off x="10114877" y="1819656"/>
              <a:ext cx="1627632" cy="1014984"/>
              <a:chOff x="443887" y="1819656"/>
              <a:chExt cx="1627632" cy="1014984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Trapezoid 321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Right Triangle 322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Right Triangle 323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9" name="Oval 318"/>
            <p:cNvSpPr/>
            <p:nvPr/>
          </p:nvSpPr>
          <p:spPr>
            <a:xfrm>
              <a:off x="11098576" y="1953595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449492" y="5627920"/>
            <a:ext cx="1627632" cy="1014984"/>
            <a:chOff x="449492" y="5627920"/>
            <a:chExt cx="1627632" cy="1014984"/>
          </a:xfrm>
        </p:grpSpPr>
        <p:sp>
          <p:nvSpPr>
            <p:cNvPr id="331" name="Rectangle 330"/>
            <p:cNvSpPr/>
            <p:nvPr/>
          </p:nvSpPr>
          <p:spPr>
            <a:xfrm>
              <a:off x="449492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526412" y="5969513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377094" y="5627920"/>
            <a:ext cx="1627632" cy="1014984"/>
            <a:chOff x="2377094" y="5627920"/>
            <a:chExt cx="1627632" cy="1014984"/>
          </a:xfrm>
        </p:grpSpPr>
        <p:sp>
          <p:nvSpPr>
            <p:cNvPr id="334" name="Rectangle 333"/>
            <p:cNvSpPr/>
            <p:nvPr/>
          </p:nvSpPr>
          <p:spPr>
            <a:xfrm>
              <a:off x="2377094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560684" y="6082735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4304696" y="5627920"/>
            <a:ext cx="1627632" cy="1014984"/>
            <a:chOff x="4304696" y="5627920"/>
            <a:chExt cx="1627632" cy="1014984"/>
          </a:xfrm>
        </p:grpSpPr>
        <p:sp>
          <p:nvSpPr>
            <p:cNvPr id="337" name="Rectangle 336"/>
            <p:cNvSpPr/>
            <p:nvPr/>
          </p:nvSpPr>
          <p:spPr>
            <a:xfrm>
              <a:off x="4304696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4598599" y="6269177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6232298" y="5627920"/>
            <a:ext cx="1627632" cy="1014984"/>
            <a:chOff x="6232298" y="5627920"/>
            <a:chExt cx="1627632" cy="1014984"/>
          </a:xfrm>
        </p:grpSpPr>
        <p:sp>
          <p:nvSpPr>
            <p:cNvPr id="340" name="Rectangle 339"/>
            <p:cNvSpPr/>
            <p:nvPr/>
          </p:nvSpPr>
          <p:spPr>
            <a:xfrm>
              <a:off x="6232298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6646816" y="6181724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8159900" y="5627920"/>
            <a:ext cx="1627632" cy="1014984"/>
            <a:chOff x="8159900" y="5627920"/>
            <a:chExt cx="1627632" cy="1014984"/>
          </a:xfrm>
        </p:grpSpPr>
        <p:sp>
          <p:nvSpPr>
            <p:cNvPr id="343" name="Rectangle 342"/>
            <p:cNvSpPr/>
            <p:nvPr/>
          </p:nvSpPr>
          <p:spPr>
            <a:xfrm>
              <a:off x="8159900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8804343" y="5911194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10087501" y="5627920"/>
            <a:ext cx="1627632" cy="1014984"/>
            <a:chOff x="10087501" y="5627920"/>
            <a:chExt cx="1627632" cy="1014984"/>
          </a:xfrm>
        </p:grpSpPr>
        <p:sp>
          <p:nvSpPr>
            <p:cNvPr id="346" name="Rectangle 345"/>
            <p:cNvSpPr/>
            <p:nvPr/>
          </p:nvSpPr>
          <p:spPr>
            <a:xfrm>
              <a:off x="10087501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Oval 346"/>
            <p:cNvSpPr/>
            <p:nvPr/>
          </p:nvSpPr>
          <p:spPr>
            <a:xfrm>
              <a:off x="11098576" y="5771583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9812097" y="233580"/>
            <a:ext cx="1627632" cy="1014984"/>
            <a:chOff x="443887" y="1819656"/>
            <a:chExt cx="1627632" cy="1014984"/>
          </a:xfrm>
        </p:grpSpPr>
        <p:sp>
          <p:nvSpPr>
            <p:cNvPr id="349" name="Rectangle 348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Trapezoid 350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Right Triangle 351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ight Triangle 352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9" name="Oval 358"/>
          <p:cNvSpPr/>
          <p:nvPr/>
        </p:nvSpPr>
        <p:spPr>
          <a:xfrm>
            <a:off x="9846171" y="525582"/>
            <a:ext cx="338667" cy="3386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21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47 C 0.02149 0.03171 0.02006 0.0368 0.02344 0.0544 C 0.04584 0.00532 0.0543 -0.0176 0.09857 -0.03519 " pathEditMode="relative" rAng="0" ptsTypes="AAA">
                                      <p:cBhvr>
                                        <p:cTn id="16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359" grpId="0" animBg="1"/>
      <p:bldP spid="359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“Neuron” in Deep/Neural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75819" y="3178330"/>
            <a:ext cx="1437950" cy="14379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endCxn id="5" idx="5"/>
          </p:cNvCxnSpPr>
          <p:nvPr/>
        </p:nvCxnSpPr>
        <p:spPr>
          <a:xfrm flipH="1" flipV="1">
            <a:off x="6703186" y="4405697"/>
            <a:ext cx="2337477" cy="1648533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3"/>
          </p:cNvCxnSpPr>
          <p:nvPr/>
        </p:nvCxnSpPr>
        <p:spPr>
          <a:xfrm flipV="1">
            <a:off x="3227005" y="4405697"/>
            <a:ext cx="2459397" cy="1648533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0"/>
            <a:endCxn id="5" idx="4"/>
          </p:cNvCxnSpPr>
          <p:nvPr/>
        </p:nvCxnSpPr>
        <p:spPr>
          <a:xfrm flipV="1">
            <a:off x="6194794" y="4616280"/>
            <a:ext cx="0" cy="143795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7214" y="6054230"/>
            <a:ext cx="7435159" cy="723360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3920117" y="4642758"/>
                <a:ext cx="703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17" y="4642758"/>
                <a:ext cx="70320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507110" y="5078737"/>
                <a:ext cx="7114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10" y="5078737"/>
                <a:ext cx="7114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586974" y="4642758"/>
                <a:ext cx="7349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974" y="4642758"/>
                <a:ext cx="7349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817245" y="6106393"/>
                <a:ext cx="74962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245" y="6106393"/>
                <a:ext cx="74962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818183" y="6106393"/>
                <a:ext cx="7603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183" y="6106393"/>
                <a:ext cx="76033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8660495" y="6106393"/>
                <a:ext cx="7763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495" y="6106393"/>
                <a:ext cx="7763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5" idx="0"/>
            <a:endCxn id="17" idx="2"/>
          </p:cNvCxnSpPr>
          <p:nvPr/>
        </p:nvCxnSpPr>
        <p:spPr>
          <a:xfrm flipV="1">
            <a:off x="6194794" y="2539884"/>
            <a:ext cx="0" cy="638446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686402" y="1816524"/>
            <a:ext cx="1016784" cy="723360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>
            <a:stCxn id="5" idx="2"/>
            <a:endCxn id="5" idx="6"/>
          </p:cNvCxnSpPr>
          <p:nvPr/>
        </p:nvCxnSpPr>
        <p:spPr>
          <a:xfrm>
            <a:off x="5475819" y="3897305"/>
            <a:ext cx="14379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956053" y="3856231"/>
                <a:ext cx="374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4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53" y="3856231"/>
                <a:ext cx="37481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5917377" y="1813025"/>
                <a:ext cx="5548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377" y="1813025"/>
                <a:ext cx="55483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219928" y="2459356"/>
                <a:ext cx="3633754" cy="167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928" y="2459356"/>
                <a:ext cx="3633754" cy="16777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5956053" y="3143561"/>
                <a:ext cx="374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53" y="3143561"/>
                <a:ext cx="374815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ular Callout 22"/>
          <p:cNvSpPr/>
          <p:nvPr/>
        </p:nvSpPr>
        <p:spPr>
          <a:xfrm>
            <a:off x="225648" y="3551697"/>
            <a:ext cx="3944011" cy="1454799"/>
          </a:xfrm>
          <a:prstGeom prst="wedgeRectCallout">
            <a:avLst>
              <a:gd name="adj1" fmla="val 89172"/>
              <a:gd name="adj2" fmla="val 135760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Input</a:t>
            </a:r>
          </a:p>
          <a:p>
            <a:r>
              <a:rPr lang="en-IN" sz="2400" dirty="0">
                <a:solidFill>
                  <a:schemeClr val="bg1"/>
                </a:solidFill>
                <a:latin typeface="+mj-lt"/>
              </a:rPr>
              <a:t>Input layer: no </a:t>
            </a:r>
            <a:r>
              <a:rPr lang="en-IN" sz="2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/p</a:t>
            </a:r>
          </a:p>
          <a:p>
            <a:r>
              <a:rPr lang="en-IN" sz="2400" dirty="0">
                <a:solidFill>
                  <a:schemeClr val="bg1"/>
                </a:solidFill>
                <a:latin typeface="+mj-lt"/>
              </a:rPr>
              <a:t>Hidden/output layer: </a:t>
            </a:r>
            <a:r>
              <a:rPr lang="en-IN" sz="2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/p taken from other neurons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225648" y="299279"/>
            <a:ext cx="3748085" cy="1478208"/>
          </a:xfrm>
          <a:prstGeom prst="wedgeRectCallout">
            <a:avLst>
              <a:gd name="adj1" fmla="val 92635"/>
              <a:gd name="adj2" fmla="val 76561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r>
              <a:rPr lang="en-IN" sz="2400" dirty="0">
                <a:solidFill>
                  <a:schemeClr val="bg1"/>
                </a:solidFill>
                <a:latin typeface="+mj-lt"/>
              </a:rPr>
              <a:t>Output layer: final o/p Input/hidden layer: o/p to other neurons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225648" y="5134582"/>
            <a:ext cx="3502868" cy="760610"/>
          </a:xfrm>
          <a:prstGeom prst="wedgeRectCallout">
            <a:avLst>
              <a:gd name="adj1" fmla="val 52405"/>
              <a:gd name="adj2" fmla="val 113076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Some input items can be bias terms (constant) e.g. 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225648" y="1903164"/>
            <a:ext cx="4397674" cy="1522856"/>
          </a:xfrm>
          <a:prstGeom prst="wedgeRectCallout">
            <a:avLst>
              <a:gd name="adj1" fmla="val 77348"/>
              <a:gd name="adj2" fmla="val 55464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Activation</a:t>
            </a:r>
          </a:p>
          <a:p>
            <a:r>
              <a:rPr lang="en-IN" sz="2400" dirty="0">
                <a:solidFill>
                  <a:schemeClr val="bg1"/>
                </a:solidFill>
                <a:latin typeface="+mj-lt"/>
              </a:rPr>
              <a:t>Input layer: always id</a:t>
            </a:r>
          </a:p>
          <a:p>
            <a:r>
              <a:rPr lang="en-IN" sz="2400" dirty="0">
                <a:solidFill>
                  <a:schemeClr val="bg1"/>
                </a:solidFill>
                <a:latin typeface="+mj-lt"/>
              </a:rPr>
              <a:t>Output layer: id/</a:t>
            </a:r>
            <a:r>
              <a:rPr lang="en-IN" sz="2400" dirty="0" err="1">
                <a:solidFill>
                  <a:schemeClr val="bg1"/>
                </a:solidFill>
                <a:latin typeface="+mj-lt"/>
              </a:rPr>
              <a:t>softmax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/sign </a:t>
            </a:r>
            <a:r>
              <a:rPr lang="en-IN" sz="2400" dirty="0" err="1">
                <a:solidFill>
                  <a:schemeClr val="bg1"/>
                </a:solidFill>
                <a:latin typeface="+mj-lt"/>
              </a:rPr>
              <a:t>etc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  <a:p>
            <a:r>
              <a:rPr lang="en-IN" sz="2400" dirty="0">
                <a:solidFill>
                  <a:schemeClr val="bg1"/>
                </a:solidFill>
                <a:latin typeface="+mj-lt"/>
              </a:rPr>
              <a:t>Hidden layer: non-linear e.g. </a:t>
            </a:r>
            <a:r>
              <a:rPr lang="en-IN" sz="2400" dirty="0" err="1">
                <a:solidFill>
                  <a:schemeClr val="bg1"/>
                </a:solidFill>
                <a:latin typeface="+mj-lt"/>
              </a:rPr>
              <a:t>ReLU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7239339" y="6106393"/>
                <a:ext cx="6367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339" y="6106393"/>
                <a:ext cx="636713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6625356" y="4906797"/>
                <a:ext cx="6367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356" y="4906797"/>
                <a:ext cx="636713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A1DFEBB-AF8E-B507-1B43-0A757E35BEEB}"/>
              </a:ext>
            </a:extLst>
          </p:cNvPr>
          <p:cNvGrpSpPr/>
          <p:nvPr/>
        </p:nvGrpSpPr>
        <p:grpSpPr>
          <a:xfrm>
            <a:off x="10710682" y="215408"/>
            <a:ext cx="1143000" cy="1143000"/>
            <a:chOff x="2379643" y="355681"/>
            <a:chExt cx="1143000" cy="1143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9010F08-DD00-F4C7-79BF-2F1FD62338EE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C2265B-D49A-A00B-BA92-C525D2A6DA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29FD884-2385-EF5B-3139-57FD919C6328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5D639EF-EA19-928E-38DA-90BABCC307E2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595CA46-4BC7-91F6-39AB-2AA371011501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p:sp>
        <p:nvSpPr>
          <p:cNvPr id="38" name="Rectangular Callout 37"/>
          <p:cNvSpPr/>
          <p:nvPr/>
        </p:nvSpPr>
        <p:spPr>
          <a:xfrm>
            <a:off x="4253501" y="241769"/>
            <a:ext cx="6237778" cy="868956"/>
          </a:xfrm>
          <a:prstGeom prst="wedgeRectCallout">
            <a:avLst>
              <a:gd name="adj1" fmla="val 62737"/>
              <a:gd name="adj2" fmla="val 54150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A network with no hidden layer is just a generalized linear model, also called a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34889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7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7" grpId="0" animBg="1"/>
      <p:bldP spid="28" grpId="0"/>
      <p:bldP spid="29" grpId="0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Sigmoid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Tan Hyperbolic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IN" sz="28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N" sz="2800" dirty="0"/>
              </a:p>
              <a:p>
                <a:r>
                  <a:rPr lang="en-IN" dirty="0"/>
                  <a:t>Rectified Linear Unit (</a:t>
                </a:r>
                <a:r>
                  <a:rPr lang="en-IN" dirty="0" err="1"/>
                  <a:t>ReLU</a:t>
                </a:r>
                <a:r>
                  <a:rPr lang="en-IN" dirty="0"/>
                  <a:t>)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endParaRPr lang="en-IN" dirty="0"/>
              </a:p>
              <a:p>
                <a:r>
                  <a:rPr lang="en-IN" dirty="0"/>
                  <a:t>Leaky </a:t>
                </a:r>
                <a:r>
                  <a:rPr lang="en-IN" dirty="0" err="1"/>
                  <a:t>ReLU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Others e.g. smoothed (exponential, </a:t>
                </a:r>
                <a:r>
                  <a:rPr lang="en-IN" dirty="0" err="1"/>
                  <a:t>softplus</a:t>
                </a:r>
                <a:r>
                  <a:rPr lang="en-IN" dirty="0"/>
                  <a:t>) </a:t>
                </a:r>
                <a:r>
                  <a:rPr lang="en-IN" dirty="0" err="1"/>
                  <a:t>ReLU</a:t>
                </a:r>
                <a:r>
                  <a:rPr lang="en-IN" dirty="0"/>
                  <a:t>, </a:t>
                </a:r>
                <a:r>
                  <a:rPr lang="en-IN" dirty="0" err="1"/>
                  <a:t>maxout</a:t>
                </a:r>
                <a:endParaRPr lang="en-IN" dirty="0"/>
              </a:p>
              <a:p>
                <a:pPr lvl="2"/>
                <a:r>
                  <a:rPr lang="en-IN" dirty="0"/>
                  <a:t>Sigmoid/</a:t>
                </a:r>
                <a:r>
                  <a:rPr lang="en-IN" dirty="0" err="1"/>
                  <a:t>tanh</a:t>
                </a:r>
                <a:r>
                  <a:rPr lang="en-IN" dirty="0"/>
                  <a:t> have a problem of vanishing gradients</a:t>
                </a:r>
              </a:p>
              <a:p>
                <a:pPr lvl="3"/>
                <a:r>
                  <a:rPr lang="en-IN" dirty="0"/>
                  <a:t>Notice that the curves of these functions flatten out in both directions</a:t>
                </a:r>
              </a:p>
              <a:p>
                <a:pPr lvl="2"/>
                <a:r>
                  <a:rPr lang="en-IN" dirty="0"/>
                  <a:t>(Leaky) </a:t>
                </a:r>
                <a:r>
                  <a:rPr lang="en-IN" dirty="0" err="1"/>
                  <a:t>ReLU</a:t>
                </a:r>
                <a:r>
                  <a:rPr lang="en-IN" dirty="0"/>
                  <a:t> does not have this problem – very popular</a:t>
                </a:r>
              </a:p>
              <a:p>
                <a:pPr lvl="3"/>
                <a:r>
                  <a:rPr lang="en-IN" dirty="0"/>
                  <a:t>Also offer cheap gradient computations since they are piecewise linear</a:t>
                </a:r>
              </a:p>
              <a:p>
                <a:pPr lvl="2"/>
                <a:r>
                  <a:rPr lang="en-IN" dirty="0"/>
                  <a:t>(Leaky) </a:t>
                </a:r>
                <a:r>
                  <a:rPr lang="en-IN" dirty="0" err="1"/>
                  <a:t>ReLU</a:t>
                </a:r>
                <a:r>
                  <a:rPr lang="en-IN" dirty="0"/>
                  <a:t> networks always learn piecewise linear functions</a:t>
                </a:r>
              </a:p>
              <a:p>
                <a:pPr lvl="2"/>
                <a:r>
                  <a:rPr lang="en-IN" b="1" dirty="0"/>
                  <a:t>Proof</a:t>
                </a:r>
                <a:r>
                  <a:rPr lang="en-IN" dirty="0"/>
                  <a:t>: by induction on number of hidden layers (base case – no hidden layer)</a:t>
                </a:r>
                <a:endParaRPr lang="en-US" dirty="0"/>
              </a:p>
              <a:p>
                <a:pPr lvl="3"/>
                <a:endParaRPr lang="en-IN" dirty="0"/>
              </a:p>
              <a:p>
                <a:endParaRPr lang="en-IN" i="1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  <a:blipFill>
                <a:blip r:embed="rId2"/>
                <a:stretch>
                  <a:fillRect l="-578" t="-1379" r="-6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501562" y="408719"/>
            <a:ext cx="1527723" cy="1576379"/>
            <a:chOff x="435965" y="889132"/>
            <a:chExt cx="2543541" cy="2624550"/>
          </a:xfrm>
        </p:grpSpPr>
        <p:grpSp>
          <p:nvGrpSpPr>
            <p:cNvPr id="6" name="Group 5"/>
            <p:cNvGrpSpPr/>
            <p:nvPr/>
          </p:nvGrpSpPr>
          <p:grpSpPr>
            <a:xfrm>
              <a:off x="435967" y="1111624"/>
              <a:ext cx="2543539" cy="2288264"/>
              <a:chOff x="2454442" y="1188485"/>
              <a:chExt cx="7498080" cy="288300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205889" y="1188485"/>
                <a:ext cx="0" cy="288300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454442" y="4071486"/>
                <a:ext cx="749808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1335511" y="3001257"/>
              <a:ext cx="372223" cy="51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0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8368" y="2024923"/>
              <a:ext cx="801039" cy="51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0.5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35511" y="889132"/>
              <a:ext cx="372223" cy="51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5965" y="1287763"/>
              <a:ext cx="2543539" cy="0"/>
            </a:xfrm>
            <a:prstGeom prst="line">
              <a:avLst/>
            </a:prstGeom>
            <a:ln w="38100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435965" y="1350798"/>
              <a:ext cx="2543539" cy="1967256"/>
            </a:xfrm>
            <a:custGeom>
              <a:avLst/>
              <a:gdLst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8080" h="2637322">
                  <a:moveTo>
                    <a:pt x="0" y="2637322"/>
                  </a:moveTo>
                  <a:cubicBezTo>
                    <a:pt x="5637196" y="2624488"/>
                    <a:pt x="1880135" y="3208"/>
                    <a:pt x="7498080" y="0"/>
                  </a:cubicBezTo>
                  <a:lnTo>
                    <a:pt x="7498080" y="0"/>
                  </a:lnTo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487105" y="943591"/>
            <a:ext cx="1535736" cy="1615713"/>
            <a:chOff x="435965" y="889132"/>
            <a:chExt cx="2543541" cy="2676001"/>
          </a:xfrm>
        </p:grpSpPr>
        <p:grpSp>
          <p:nvGrpSpPr>
            <p:cNvPr id="15" name="Group 14"/>
            <p:cNvGrpSpPr/>
            <p:nvPr/>
          </p:nvGrpSpPr>
          <p:grpSpPr>
            <a:xfrm>
              <a:off x="435967" y="1111624"/>
              <a:ext cx="2543539" cy="2453509"/>
              <a:chOff x="2454442" y="1188485"/>
              <a:chExt cx="7498080" cy="309119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6205889" y="1188485"/>
                <a:ext cx="0" cy="309119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454442" y="2734081"/>
                <a:ext cx="749808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1203287" y="3001258"/>
              <a:ext cx="636669" cy="509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-1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35511" y="889132"/>
              <a:ext cx="372222" cy="509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35965" y="1287763"/>
              <a:ext cx="2543539" cy="0"/>
            </a:xfrm>
            <a:prstGeom prst="line">
              <a:avLst/>
            </a:prstGeom>
            <a:ln w="38100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435965" y="1350798"/>
              <a:ext cx="2543539" cy="1967256"/>
            </a:xfrm>
            <a:custGeom>
              <a:avLst/>
              <a:gdLst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  <a:gd name="connsiteX0" fmla="*/ 0 w 7498080"/>
                <a:gd name="connsiteY0" fmla="*/ 2637322 h 2637322"/>
                <a:gd name="connsiteX1" fmla="*/ 7498080 w 7498080"/>
                <a:gd name="connsiteY1" fmla="*/ 0 h 2637322"/>
                <a:gd name="connsiteX2" fmla="*/ 7498080 w 7498080"/>
                <a:gd name="connsiteY2" fmla="*/ 0 h 26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8080" h="2637322">
                  <a:moveTo>
                    <a:pt x="0" y="2637322"/>
                  </a:moveTo>
                  <a:cubicBezTo>
                    <a:pt x="5637196" y="2624488"/>
                    <a:pt x="1880135" y="3208"/>
                    <a:pt x="7498080" y="0"/>
                  </a:cubicBezTo>
                  <a:lnTo>
                    <a:pt x="7498080" y="0"/>
                  </a:lnTo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35965" y="3399888"/>
              <a:ext cx="2543539" cy="0"/>
            </a:xfrm>
            <a:prstGeom prst="line">
              <a:avLst/>
            </a:prstGeom>
            <a:ln w="38100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335511" y="1877856"/>
              <a:ext cx="372222" cy="509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501561" y="2070152"/>
            <a:ext cx="1527723" cy="1576379"/>
            <a:chOff x="435965" y="2504845"/>
            <a:chExt cx="1527723" cy="1576379"/>
          </a:xfrm>
        </p:grpSpPr>
        <p:grpSp>
          <p:nvGrpSpPr>
            <p:cNvPr id="25" name="Group 24"/>
            <p:cNvGrpSpPr/>
            <p:nvPr/>
          </p:nvGrpSpPr>
          <p:grpSpPr>
            <a:xfrm>
              <a:off x="435966" y="2638480"/>
              <a:ext cx="1527722" cy="1374396"/>
              <a:chOff x="2454442" y="1188485"/>
              <a:chExt cx="7498080" cy="2883001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6205889" y="1188485"/>
                <a:ext cx="0" cy="288300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454442" y="4071486"/>
                <a:ext cx="749808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976258" y="3773447"/>
              <a:ext cx="223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0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6258" y="2504845"/>
              <a:ext cx="223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35965" y="4006985"/>
              <a:ext cx="770203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206168" y="3299818"/>
              <a:ext cx="707167" cy="70716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0487105" y="2959536"/>
            <a:ext cx="1535736" cy="1615713"/>
            <a:chOff x="2728040" y="2491043"/>
            <a:chExt cx="1535736" cy="1615713"/>
          </a:xfrm>
        </p:grpSpPr>
        <p:grpSp>
          <p:nvGrpSpPr>
            <p:cNvPr id="33" name="Group 32"/>
            <p:cNvGrpSpPr/>
            <p:nvPr/>
          </p:nvGrpSpPr>
          <p:grpSpPr>
            <a:xfrm>
              <a:off x="2728041" y="2625379"/>
              <a:ext cx="1535735" cy="1481377"/>
              <a:chOff x="2454442" y="1188485"/>
              <a:chExt cx="7498080" cy="309119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6205889" y="1188485"/>
                <a:ext cx="0" cy="309119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454442" y="2734081"/>
                <a:ext cx="749808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3191333" y="3766300"/>
              <a:ext cx="384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-1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71167" y="2491043"/>
              <a:ext cx="224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71167" y="3088014"/>
              <a:ext cx="224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2728040" y="3366067"/>
              <a:ext cx="767867" cy="183583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495907" y="2658900"/>
              <a:ext cx="707167" cy="70716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BF3872-81E7-27CD-2125-98ED9F072932}"/>
              </a:ext>
            </a:extLst>
          </p:cNvPr>
          <p:cNvGrpSpPr/>
          <p:nvPr/>
        </p:nvGrpSpPr>
        <p:grpSpPr>
          <a:xfrm>
            <a:off x="10595182" y="4975481"/>
            <a:ext cx="1143000" cy="1143000"/>
            <a:chOff x="2379643" y="355681"/>
            <a:chExt cx="1143000" cy="1143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0BFFD2-49CE-4D4E-93CE-4D580BEA2F27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6028EB-2A11-7B0A-09F1-B08A084A1D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0787F12-3B28-88A7-5A90-CDB77FF2D040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104E55A-8F5F-4850-6022-D424E0EEB8C9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C65A0D8-5AB3-6609-5374-B67FAD1DBA5F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p:sp>
        <p:nvSpPr>
          <p:cNvPr id="47" name="Rectangular Callout 46"/>
          <p:cNvSpPr/>
          <p:nvPr/>
        </p:nvSpPr>
        <p:spPr>
          <a:xfrm>
            <a:off x="2229492" y="5029718"/>
            <a:ext cx="7994669" cy="1216969"/>
          </a:xfrm>
          <a:prstGeom prst="wedgeRectCallout">
            <a:avLst>
              <a:gd name="adj1" fmla="val 60938"/>
              <a:gd name="adj2" fmla="val 27978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Output layer neurons are usually given a task-specific activation e.g. identity for regression problems, sign for binary/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multilabel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classification problems,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softmax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for multiclassification problems 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39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8056473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Input sent to first hidden layer with two nodes</a:t>
                </a:r>
              </a:p>
              <a:p>
                <a:pPr lvl="2"/>
                <a:r>
                  <a:rPr lang="en-IN" dirty="0"/>
                  <a:t>Each node first computes its </a:t>
                </a:r>
                <a:r>
                  <a:rPr lang="en-IN" i="0" dirty="0"/>
                  <a:t>pre-activation </a:t>
                </a:r>
                <a:r>
                  <a:rPr lang="en-IN" dirty="0"/>
                  <a:t>value</a:t>
                </a:r>
                <a:br>
                  <a:rPr lang="en-IN" i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=1,2,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b="1" i="0" dirty="0"/>
              </a:p>
              <a:p>
                <a:pPr lvl="2"/>
                <a:r>
                  <a:rPr lang="en-IN" dirty="0"/>
                  <a:t>Non-linear activation applied to each </a:t>
                </a:r>
                <a:r>
                  <a:rPr lang="en-IN" dirty="0" err="1"/>
                  <a:t>preactivation</a:t>
                </a:r>
                <a:endParaRPr lang="en-IN" dirty="0"/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IN" dirty="0"/>
              </a:p>
              <a:p>
                <a:r>
                  <a:rPr lang="en-IN" i="0" dirty="0"/>
                  <a:t>The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i="0" dirty="0"/>
                  <a:t> sent to next layer as input</a:t>
                </a:r>
              </a:p>
              <a:p>
                <a:pPr lvl="2"/>
                <a:r>
                  <a:rPr lang="en-IN" dirty="0"/>
                  <a:t>Process of </a:t>
                </a:r>
                <a:r>
                  <a:rPr lang="en-IN" dirty="0" err="1"/>
                  <a:t>preactivation</a:t>
                </a:r>
                <a:r>
                  <a:rPr lang="en-IN" dirty="0"/>
                  <a:t>, activation </a:t>
                </a:r>
                <a:r>
                  <a:rPr lang="en-IN" dirty="0" err="1"/>
                  <a:t>etc</a:t>
                </a:r>
                <a:r>
                  <a:rPr lang="en-IN" dirty="0"/>
                  <a:t> repeats</a:t>
                </a:r>
              </a:p>
              <a:p>
                <a:r>
                  <a:rPr lang="en-IN" b="1" i="0" dirty="0"/>
                  <a:t>Shorthand</a:t>
                </a:r>
                <a:r>
                  <a:rPr lang="en-IN" i="0" dirty="0"/>
                  <a:t>: 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IN" dirty="0"/>
              </a:p>
              <a:p>
                <a:r>
                  <a:rPr lang="en-IN" dirty="0"/>
                  <a:t>Function computed by this network is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This nesting of functions gives DN their power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8056473" cy="5746376"/>
              </a:xfrm>
              <a:blipFill>
                <a:blip r:embed="rId2"/>
                <a:stretch>
                  <a:fillRect l="-833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280118" y="5940582"/>
            <a:ext cx="3573564" cy="872968"/>
            <a:chOff x="4395794" y="5940582"/>
            <a:chExt cx="3573564" cy="872968"/>
          </a:xfrm>
          <a:solidFill>
            <a:schemeClr val="tx1"/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/>
                <p:cNvSpPr/>
                <p:nvPr/>
              </p:nvSpPr>
              <p:spPr>
                <a:xfrm>
                  <a:off x="4395794" y="5940582"/>
                  <a:ext cx="872968" cy="872968"/>
                </a:xfrm>
                <a:prstGeom prst="ellipse">
                  <a:avLst/>
                </a:prstGeom>
                <a:grpFill/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I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I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794" y="5940582"/>
                  <a:ext cx="872968" cy="87296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/>
                <p:cNvSpPr/>
                <p:nvPr/>
              </p:nvSpPr>
              <p:spPr>
                <a:xfrm>
                  <a:off x="7096390" y="5940582"/>
                  <a:ext cx="872968" cy="872968"/>
                </a:xfrm>
                <a:prstGeom prst="ellipse">
                  <a:avLst/>
                </a:prstGeom>
                <a:grpFill/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I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I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390" y="5940582"/>
                  <a:ext cx="872968" cy="87296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/>
                <p:cNvSpPr/>
                <p:nvPr/>
              </p:nvSpPr>
              <p:spPr>
                <a:xfrm>
                  <a:off x="5743331" y="5940582"/>
                  <a:ext cx="872968" cy="872968"/>
                </a:xfrm>
                <a:prstGeom prst="ellipse">
                  <a:avLst/>
                </a:prstGeom>
                <a:grpFill/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I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I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3331" y="5940582"/>
                  <a:ext cx="872968" cy="87296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649"/>
          <a:stretch>
            <a:fillRect/>
          </a:stretch>
        </p:blipFill>
        <p:spPr>
          <a:xfrm>
            <a:off x="8291749" y="2885279"/>
            <a:ext cx="878490" cy="454843"/>
          </a:xfrm>
          <a:custGeom>
            <a:avLst/>
            <a:gdLst>
              <a:gd name="connsiteX0" fmla="*/ 0 w 878490"/>
              <a:gd name="connsiteY0" fmla="*/ 0 h 454843"/>
              <a:gd name="connsiteX1" fmla="*/ 878490 w 878490"/>
              <a:gd name="connsiteY1" fmla="*/ 0 h 454843"/>
              <a:gd name="connsiteX2" fmla="*/ 878490 w 878490"/>
              <a:gd name="connsiteY2" fmla="*/ 454843 h 454843"/>
              <a:gd name="connsiteX3" fmla="*/ 0 w 878490"/>
              <a:gd name="connsiteY3" fmla="*/ 454843 h 45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8490" h="454843">
                <a:moveTo>
                  <a:pt x="0" y="0"/>
                </a:moveTo>
                <a:lnTo>
                  <a:pt x="878490" y="0"/>
                </a:lnTo>
                <a:lnTo>
                  <a:pt x="878490" y="454843"/>
                </a:lnTo>
                <a:lnTo>
                  <a:pt x="0" y="454843"/>
                </a:ln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649"/>
          <a:stretch>
            <a:fillRect/>
          </a:stretch>
        </p:blipFill>
        <p:spPr>
          <a:xfrm>
            <a:off x="10975192" y="2885278"/>
            <a:ext cx="878490" cy="454843"/>
          </a:xfrm>
          <a:custGeom>
            <a:avLst/>
            <a:gdLst>
              <a:gd name="connsiteX0" fmla="*/ 0 w 878490"/>
              <a:gd name="connsiteY0" fmla="*/ 0 h 454843"/>
              <a:gd name="connsiteX1" fmla="*/ 878490 w 878490"/>
              <a:gd name="connsiteY1" fmla="*/ 0 h 454843"/>
              <a:gd name="connsiteX2" fmla="*/ 878490 w 878490"/>
              <a:gd name="connsiteY2" fmla="*/ 454843 h 454843"/>
              <a:gd name="connsiteX3" fmla="*/ 0 w 878490"/>
              <a:gd name="connsiteY3" fmla="*/ 454843 h 45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8490" h="454843">
                <a:moveTo>
                  <a:pt x="0" y="0"/>
                </a:moveTo>
                <a:lnTo>
                  <a:pt x="878490" y="0"/>
                </a:lnTo>
                <a:lnTo>
                  <a:pt x="878490" y="454843"/>
                </a:lnTo>
                <a:lnTo>
                  <a:pt x="0" y="454843"/>
                </a:lnTo>
                <a:close/>
              </a:path>
            </a:pathLst>
          </a:custGeom>
        </p:spPr>
      </p:pic>
      <p:cxnSp>
        <p:nvCxnSpPr>
          <p:cNvPr id="31" name="Straight Arrow Connector 30"/>
          <p:cNvCxnSpPr>
            <a:endCxn id="88" idx="2"/>
          </p:cNvCxnSpPr>
          <p:nvPr/>
        </p:nvCxnSpPr>
        <p:spPr>
          <a:xfrm flipV="1">
            <a:off x="8716602" y="1989464"/>
            <a:ext cx="1346955" cy="892563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38" name="Straight Arrow Connector 37"/>
          <p:cNvCxnSpPr/>
          <p:nvPr/>
        </p:nvCxnSpPr>
        <p:spPr>
          <a:xfrm flipV="1">
            <a:off x="8730994" y="3332560"/>
            <a:ext cx="0" cy="781705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med" len="lg"/>
          </a:ln>
          <a:effectLst/>
        </p:spPr>
      </p:cxnSp>
      <p:grpSp>
        <p:nvGrpSpPr>
          <p:cNvPr id="146" name="Group 145"/>
          <p:cNvGrpSpPr/>
          <p:nvPr/>
        </p:nvGrpSpPr>
        <p:grpSpPr>
          <a:xfrm>
            <a:off x="8710558" y="4550582"/>
            <a:ext cx="2706640" cy="1390000"/>
            <a:chOff x="8710558" y="4550582"/>
            <a:chExt cx="2706640" cy="1390000"/>
          </a:xfrm>
        </p:grpSpPr>
        <p:cxnSp>
          <p:nvCxnSpPr>
            <p:cNvPr id="28" name="Straight Arrow Connector 27"/>
            <p:cNvCxnSpPr>
              <a:stCxn id="6" idx="0"/>
            </p:cNvCxnSpPr>
            <p:nvPr/>
          </p:nvCxnSpPr>
          <p:spPr>
            <a:xfrm flipV="1">
              <a:off x="8716602" y="4563698"/>
              <a:ext cx="2688738" cy="1376884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9" name="Straight Arrow Connector 28"/>
            <p:cNvCxnSpPr>
              <a:stCxn id="8" idx="0"/>
            </p:cNvCxnSpPr>
            <p:nvPr/>
          </p:nvCxnSpPr>
          <p:spPr>
            <a:xfrm flipH="1" flipV="1">
              <a:off x="8719625" y="4600738"/>
              <a:ext cx="1344514" cy="1339844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4" name="Straight Arrow Connector 33"/>
            <p:cNvCxnSpPr>
              <a:stCxn id="6" idx="0"/>
            </p:cNvCxnSpPr>
            <p:nvPr/>
          </p:nvCxnSpPr>
          <p:spPr>
            <a:xfrm flipV="1">
              <a:off x="8716602" y="4557140"/>
              <a:ext cx="0" cy="138344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6" name="Straight Arrow Connector 55"/>
            <p:cNvCxnSpPr>
              <a:stCxn id="7" idx="0"/>
            </p:cNvCxnSpPr>
            <p:nvPr/>
          </p:nvCxnSpPr>
          <p:spPr>
            <a:xfrm flipH="1" flipV="1">
              <a:off x="8710558" y="4575660"/>
              <a:ext cx="2706640" cy="136492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1" name="Straight Arrow Connector 60"/>
            <p:cNvCxnSpPr>
              <a:stCxn id="7" idx="0"/>
            </p:cNvCxnSpPr>
            <p:nvPr/>
          </p:nvCxnSpPr>
          <p:spPr>
            <a:xfrm flipH="1" flipV="1">
              <a:off x="11412258" y="4557140"/>
              <a:ext cx="4940" cy="138344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6" name="Straight Arrow Connector 65"/>
            <p:cNvCxnSpPr>
              <a:stCxn id="8" idx="0"/>
            </p:cNvCxnSpPr>
            <p:nvPr/>
          </p:nvCxnSpPr>
          <p:spPr>
            <a:xfrm flipV="1">
              <a:off x="10064139" y="4550582"/>
              <a:ext cx="1348119" cy="139000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cxnSp>
        <p:nvCxnSpPr>
          <p:cNvPr id="81" name="Straight Arrow Connector 80"/>
          <p:cNvCxnSpPr/>
          <p:nvPr/>
        </p:nvCxnSpPr>
        <p:spPr>
          <a:xfrm flipV="1">
            <a:off x="11405340" y="3332560"/>
            <a:ext cx="0" cy="781705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med" len="lg"/>
          </a:ln>
          <a:effectLst/>
        </p:spPr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490" y="1108107"/>
            <a:ext cx="874133" cy="881357"/>
          </a:xfrm>
          <a:prstGeom prst="rect">
            <a:avLst/>
          </a:prstGeom>
          <a:ln>
            <a:noFill/>
          </a:ln>
        </p:spPr>
      </p:pic>
      <p:cxnSp>
        <p:nvCxnSpPr>
          <p:cNvPr id="92" name="Straight Arrow Connector 91"/>
          <p:cNvCxnSpPr>
            <a:endCxn id="88" idx="2"/>
          </p:cNvCxnSpPr>
          <p:nvPr/>
        </p:nvCxnSpPr>
        <p:spPr>
          <a:xfrm flipH="1" flipV="1">
            <a:off x="10063557" y="1989464"/>
            <a:ext cx="1348701" cy="917641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 w="med" len="lg"/>
          </a:ln>
          <a:effectLst/>
        </p:spPr>
      </p:cxnSp>
      <p:grpSp>
        <p:nvGrpSpPr>
          <p:cNvPr id="145" name="Group 144"/>
          <p:cNvGrpSpPr/>
          <p:nvPr/>
        </p:nvGrpSpPr>
        <p:grpSpPr>
          <a:xfrm>
            <a:off x="8497275" y="4849169"/>
            <a:ext cx="3269508" cy="596468"/>
            <a:chOff x="8497275" y="4849169"/>
            <a:chExt cx="3269508" cy="596468"/>
          </a:xfrm>
          <a:solidFill>
            <a:schemeClr val="tx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8497275" y="5045527"/>
              <a:ext cx="596405" cy="400110"/>
              <a:chOff x="8497275" y="5045527"/>
              <a:chExt cx="596405" cy="400110"/>
            </a:xfrm>
            <a:grpFill/>
          </p:grpSpPr>
          <p:sp>
            <p:nvSpPr>
              <p:cNvPr id="117" name="Rectangle 116"/>
              <p:cNvSpPr/>
              <p:nvPr/>
            </p:nvSpPr>
            <p:spPr>
              <a:xfrm>
                <a:off x="8548981" y="5128844"/>
                <a:ext cx="334370" cy="283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8497275" y="5045527"/>
                    <a:ext cx="596405" cy="4001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IN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275" y="5045527"/>
                    <a:ext cx="596405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Group 128"/>
            <p:cNvGrpSpPr/>
            <p:nvPr/>
          </p:nvGrpSpPr>
          <p:grpSpPr>
            <a:xfrm>
              <a:off x="11170378" y="5041823"/>
              <a:ext cx="596405" cy="400110"/>
              <a:chOff x="11170378" y="5041823"/>
              <a:chExt cx="596405" cy="400110"/>
            </a:xfrm>
            <a:grpFill/>
          </p:grpSpPr>
          <p:sp>
            <p:nvSpPr>
              <p:cNvPr id="122" name="Rectangle 121"/>
              <p:cNvSpPr/>
              <p:nvPr/>
            </p:nvSpPr>
            <p:spPr>
              <a:xfrm>
                <a:off x="11253035" y="5128844"/>
                <a:ext cx="334370" cy="283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11170378" y="5041823"/>
                    <a:ext cx="596405" cy="4001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oMath>
                      </m:oMathPara>
                    </a14:m>
                    <a:endParaRPr lang="en-IN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70378" y="5041823"/>
                    <a:ext cx="596405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2" name="Group 131"/>
            <p:cNvGrpSpPr/>
            <p:nvPr/>
          </p:nvGrpSpPr>
          <p:grpSpPr>
            <a:xfrm>
              <a:off x="9540175" y="4852030"/>
              <a:ext cx="596405" cy="400110"/>
              <a:chOff x="9540175" y="4852030"/>
              <a:chExt cx="596405" cy="400110"/>
            </a:xfrm>
            <a:grpFill/>
          </p:grpSpPr>
          <p:sp>
            <p:nvSpPr>
              <p:cNvPr id="125" name="Rectangle 124"/>
              <p:cNvSpPr/>
              <p:nvPr/>
            </p:nvSpPr>
            <p:spPr>
              <a:xfrm>
                <a:off x="9633565" y="4928659"/>
                <a:ext cx="384284" cy="283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9540175" y="4852030"/>
                    <a:ext cx="596405" cy="4001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en-IN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175" y="4852030"/>
                    <a:ext cx="596405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Group 129"/>
            <p:cNvGrpSpPr/>
            <p:nvPr/>
          </p:nvGrpSpPr>
          <p:grpSpPr>
            <a:xfrm>
              <a:off x="10614871" y="4949509"/>
              <a:ext cx="596405" cy="400110"/>
              <a:chOff x="10614871" y="4949509"/>
              <a:chExt cx="596405" cy="400110"/>
            </a:xfrm>
            <a:grpFill/>
          </p:grpSpPr>
          <p:sp>
            <p:nvSpPr>
              <p:cNvPr id="124" name="Rectangle 123"/>
              <p:cNvSpPr/>
              <p:nvPr/>
            </p:nvSpPr>
            <p:spPr>
              <a:xfrm>
                <a:off x="10644426" y="5026643"/>
                <a:ext cx="334370" cy="283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614871" y="4949509"/>
                    <a:ext cx="596405" cy="4001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en-IN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7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14871" y="4949509"/>
                    <a:ext cx="596405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Group 132"/>
            <p:cNvGrpSpPr/>
            <p:nvPr/>
          </p:nvGrpSpPr>
          <p:grpSpPr>
            <a:xfrm>
              <a:off x="8977924" y="4948415"/>
              <a:ext cx="485433" cy="400110"/>
              <a:chOff x="8977924" y="4948415"/>
              <a:chExt cx="485433" cy="400110"/>
            </a:xfrm>
            <a:grpFill/>
          </p:grpSpPr>
          <p:sp>
            <p:nvSpPr>
              <p:cNvPr id="123" name="Rectangle 122"/>
              <p:cNvSpPr/>
              <p:nvPr/>
            </p:nvSpPr>
            <p:spPr>
              <a:xfrm>
                <a:off x="9088564" y="5022663"/>
                <a:ext cx="374793" cy="283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8977924" y="4948415"/>
                    <a:ext cx="370669" cy="4001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en-IN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7924" y="4948415"/>
                    <a:ext cx="370669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47541"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oup 130"/>
            <p:cNvGrpSpPr/>
            <p:nvPr/>
          </p:nvGrpSpPr>
          <p:grpSpPr>
            <a:xfrm>
              <a:off x="10120462" y="4849169"/>
              <a:ext cx="596405" cy="400110"/>
              <a:chOff x="10120462" y="4849169"/>
              <a:chExt cx="596405" cy="400110"/>
            </a:xfrm>
            <a:grpFill/>
          </p:grpSpPr>
          <p:sp>
            <p:nvSpPr>
              <p:cNvPr id="126" name="Rectangle 125"/>
              <p:cNvSpPr/>
              <p:nvPr/>
            </p:nvSpPr>
            <p:spPr>
              <a:xfrm>
                <a:off x="10188056" y="4928658"/>
                <a:ext cx="334370" cy="283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10120462" y="4849169"/>
                    <a:ext cx="596405" cy="4001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oMath>
                      </m:oMathPara>
                    </a14:m>
                    <a:endParaRPr lang="en-IN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TextBox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0462" y="4849169"/>
                    <a:ext cx="596405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7" name="Group 146"/>
          <p:cNvGrpSpPr/>
          <p:nvPr/>
        </p:nvGrpSpPr>
        <p:grpSpPr>
          <a:xfrm>
            <a:off x="9045773" y="2257551"/>
            <a:ext cx="1996572" cy="400110"/>
            <a:chOff x="9045773" y="2257551"/>
            <a:chExt cx="1996572" cy="400110"/>
          </a:xfrm>
          <a:solidFill>
            <a:schemeClr val="tx1"/>
          </a:solidFill>
        </p:grpSpPr>
        <p:grpSp>
          <p:nvGrpSpPr>
            <p:cNvPr id="135" name="Group 134"/>
            <p:cNvGrpSpPr/>
            <p:nvPr/>
          </p:nvGrpSpPr>
          <p:grpSpPr>
            <a:xfrm>
              <a:off x="9045773" y="2257551"/>
              <a:ext cx="596405" cy="400110"/>
              <a:chOff x="8447255" y="5045527"/>
              <a:chExt cx="596405" cy="400110"/>
            </a:xfrm>
            <a:grpFill/>
          </p:grpSpPr>
          <p:sp>
            <p:nvSpPr>
              <p:cNvPr id="136" name="Rectangle 135"/>
              <p:cNvSpPr/>
              <p:nvPr/>
            </p:nvSpPr>
            <p:spPr>
              <a:xfrm>
                <a:off x="8548981" y="5128844"/>
                <a:ext cx="334370" cy="283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00B05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TextBox 136"/>
                  <p:cNvSpPr txBox="1"/>
                  <p:nvPr/>
                </p:nvSpPr>
                <p:spPr>
                  <a:xfrm>
                    <a:off x="8447255" y="5045527"/>
                    <a:ext cx="596405" cy="4001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sz="2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7" name="TextBox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7255" y="5045527"/>
                    <a:ext cx="596405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8" name="Group 137"/>
            <p:cNvGrpSpPr/>
            <p:nvPr/>
          </p:nvGrpSpPr>
          <p:grpSpPr>
            <a:xfrm>
              <a:off x="10445940" y="2257551"/>
              <a:ext cx="596405" cy="400110"/>
              <a:chOff x="8447255" y="5045527"/>
              <a:chExt cx="596405" cy="400110"/>
            </a:xfrm>
            <a:grpFill/>
          </p:grpSpPr>
          <p:sp>
            <p:nvSpPr>
              <p:cNvPr id="139" name="Rectangle 138"/>
              <p:cNvSpPr/>
              <p:nvPr/>
            </p:nvSpPr>
            <p:spPr>
              <a:xfrm>
                <a:off x="8548981" y="5128844"/>
                <a:ext cx="334370" cy="2836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00B05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8447255" y="5045527"/>
                    <a:ext cx="596405" cy="4001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sz="2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7255" y="5045527"/>
                    <a:ext cx="596405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/>
              <p:cNvSpPr txBox="1"/>
              <p:nvPr/>
            </p:nvSpPr>
            <p:spPr>
              <a:xfrm>
                <a:off x="8268666" y="3729357"/>
                <a:ext cx="5964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666" y="3729357"/>
                <a:ext cx="596405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/>
              <p:cNvSpPr txBox="1"/>
              <p:nvPr/>
            </p:nvSpPr>
            <p:spPr>
              <a:xfrm>
                <a:off x="11253035" y="3729357"/>
                <a:ext cx="5964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35" y="3729357"/>
                <a:ext cx="596405" cy="400110"/>
              </a:xfrm>
              <a:prstGeom prst="rect">
                <a:avLst/>
              </a:prstGeom>
              <a:blipFill>
                <a:blip r:embed="rId1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/>
              <p:cNvSpPr txBox="1"/>
              <p:nvPr/>
            </p:nvSpPr>
            <p:spPr>
              <a:xfrm>
                <a:off x="8266473" y="2537011"/>
                <a:ext cx="5964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473" y="2537011"/>
                <a:ext cx="596405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/>
              <p:cNvSpPr txBox="1"/>
              <p:nvPr/>
            </p:nvSpPr>
            <p:spPr>
              <a:xfrm>
                <a:off x="11253035" y="2537011"/>
                <a:ext cx="5964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35" y="2537011"/>
                <a:ext cx="5964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3D8426B-37DB-5F58-4A65-93B9F720C1AB}"/>
              </a:ext>
            </a:extLst>
          </p:cNvPr>
          <p:cNvGrpSpPr/>
          <p:nvPr/>
        </p:nvGrpSpPr>
        <p:grpSpPr>
          <a:xfrm>
            <a:off x="8288995" y="4129209"/>
            <a:ext cx="3575716" cy="445047"/>
            <a:chOff x="8288995" y="4129209"/>
            <a:chExt cx="3575716" cy="4450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D2FAE-5960-235D-0A5D-50593CEE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lum bright="70000" contrast="-70000"/>
            </a:blip>
            <a:stretch>
              <a:fillRect/>
            </a:stretch>
          </p:blipFill>
          <p:spPr>
            <a:xfrm>
              <a:off x="8288995" y="4129209"/>
              <a:ext cx="883997" cy="4450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693840-8767-5C05-C407-A87C59349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lum bright="70000" contrast="-70000"/>
            </a:blip>
            <a:stretch>
              <a:fillRect/>
            </a:stretch>
          </p:blipFill>
          <p:spPr>
            <a:xfrm>
              <a:off x="10980714" y="4129209"/>
              <a:ext cx="883997" cy="44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03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/>
      <p:bldP spid="142" grpId="0"/>
      <p:bldP spid="143" grpId="0"/>
      <p:bldP spid="1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Feedforward Deep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33</a:t>
            </a:fld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2441865" y="4611957"/>
            <a:ext cx="7616175" cy="885750"/>
            <a:chOff x="2441865" y="4611957"/>
            <a:chExt cx="7616175" cy="8857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9402" y="4611957"/>
              <a:ext cx="878490" cy="885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6939" y="4611957"/>
              <a:ext cx="878490" cy="885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4476" y="4611957"/>
              <a:ext cx="878490" cy="8857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2013" y="4611957"/>
              <a:ext cx="878490" cy="8857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9550" y="4611957"/>
              <a:ext cx="878490" cy="8857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865" y="4611957"/>
              <a:ext cx="878490" cy="885750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3048257" y="2550345"/>
            <a:ext cx="6268638" cy="885750"/>
            <a:chOff x="3048257" y="2550345"/>
            <a:chExt cx="6268638" cy="8857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5794" y="2550345"/>
              <a:ext cx="878490" cy="8857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3331" y="2550345"/>
              <a:ext cx="878490" cy="8857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0868" y="2550345"/>
              <a:ext cx="878490" cy="8857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8405" y="2550345"/>
              <a:ext cx="878490" cy="8857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257" y="2550345"/>
              <a:ext cx="878490" cy="885750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2881110" y="5497707"/>
            <a:ext cx="6737685" cy="879359"/>
            <a:chOff x="2881110" y="5497707"/>
            <a:chExt cx="6737685" cy="879359"/>
          </a:xfrm>
        </p:grpSpPr>
        <p:cxnSp>
          <p:nvCxnSpPr>
            <p:cNvPr id="21" name="Straight Arrow Connector 20"/>
            <p:cNvCxnSpPr>
              <a:stCxn id="16" idx="2"/>
              <a:endCxn id="10" idx="2"/>
            </p:cNvCxnSpPr>
            <p:nvPr/>
          </p:nvCxnSpPr>
          <p:spPr>
            <a:xfrm flipH="1" flipV="1">
              <a:off x="2881110" y="5497707"/>
              <a:ext cx="1514684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2" name="Straight Arrow Connector 21"/>
            <p:cNvCxnSpPr>
              <a:stCxn id="16" idx="1"/>
              <a:endCxn id="5" idx="2"/>
            </p:cNvCxnSpPr>
            <p:nvPr/>
          </p:nvCxnSpPr>
          <p:spPr>
            <a:xfrm flipH="1" flipV="1">
              <a:off x="4228647" y="5497707"/>
              <a:ext cx="294990" cy="570718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3" name="Straight Arrow Connector 22"/>
            <p:cNvCxnSpPr>
              <a:stCxn id="16" idx="6"/>
              <a:endCxn id="9" idx="2"/>
            </p:cNvCxnSpPr>
            <p:nvPr/>
          </p:nvCxnSpPr>
          <p:spPr>
            <a:xfrm flipV="1">
              <a:off x="5268762" y="5497707"/>
              <a:ext cx="4350033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4" name="Straight Arrow Connector 23"/>
            <p:cNvCxnSpPr>
              <a:stCxn id="16" idx="6"/>
              <a:endCxn id="8" idx="2"/>
            </p:cNvCxnSpPr>
            <p:nvPr/>
          </p:nvCxnSpPr>
          <p:spPr>
            <a:xfrm flipV="1">
              <a:off x="5268762" y="5497707"/>
              <a:ext cx="3002496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5" name="Straight Arrow Connector 24"/>
            <p:cNvCxnSpPr>
              <a:stCxn id="16" idx="6"/>
              <a:endCxn id="7" idx="2"/>
            </p:cNvCxnSpPr>
            <p:nvPr/>
          </p:nvCxnSpPr>
          <p:spPr>
            <a:xfrm flipV="1">
              <a:off x="5268762" y="5497707"/>
              <a:ext cx="1654959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6" name="Straight Arrow Connector 25"/>
            <p:cNvCxnSpPr>
              <a:stCxn id="16" idx="7"/>
              <a:endCxn id="6" idx="2"/>
            </p:cNvCxnSpPr>
            <p:nvPr/>
          </p:nvCxnSpPr>
          <p:spPr>
            <a:xfrm flipV="1">
              <a:off x="5140919" y="5497707"/>
              <a:ext cx="435265" cy="570718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7" name="Straight Arrow Connector 26"/>
            <p:cNvCxnSpPr>
              <a:stCxn id="17" idx="2"/>
              <a:endCxn id="10" idx="2"/>
            </p:cNvCxnSpPr>
            <p:nvPr/>
          </p:nvCxnSpPr>
          <p:spPr>
            <a:xfrm flipH="1" flipV="1">
              <a:off x="2881110" y="5497707"/>
              <a:ext cx="4215280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8" name="Straight Arrow Connector 27"/>
            <p:cNvCxnSpPr>
              <a:stCxn id="17" idx="2"/>
              <a:endCxn id="5" idx="2"/>
            </p:cNvCxnSpPr>
            <p:nvPr/>
          </p:nvCxnSpPr>
          <p:spPr>
            <a:xfrm flipH="1" flipV="1">
              <a:off x="4228647" y="5497707"/>
              <a:ext cx="2867743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9" name="Straight Arrow Connector 28"/>
            <p:cNvCxnSpPr>
              <a:stCxn id="17" idx="2"/>
              <a:endCxn id="6" idx="2"/>
            </p:cNvCxnSpPr>
            <p:nvPr/>
          </p:nvCxnSpPr>
          <p:spPr>
            <a:xfrm flipH="1" flipV="1">
              <a:off x="5576184" y="5497707"/>
              <a:ext cx="1520206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0" name="Straight Arrow Connector 29"/>
            <p:cNvCxnSpPr>
              <a:stCxn id="17" idx="1"/>
              <a:endCxn id="7" idx="2"/>
            </p:cNvCxnSpPr>
            <p:nvPr/>
          </p:nvCxnSpPr>
          <p:spPr>
            <a:xfrm flipH="1" flipV="1">
              <a:off x="6923721" y="5497707"/>
              <a:ext cx="300512" cy="570718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1" name="Straight Arrow Connector 30"/>
            <p:cNvCxnSpPr>
              <a:stCxn id="17" idx="7"/>
              <a:endCxn id="8" idx="2"/>
            </p:cNvCxnSpPr>
            <p:nvPr/>
          </p:nvCxnSpPr>
          <p:spPr>
            <a:xfrm flipV="1">
              <a:off x="7841515" y="5497707"/>
              <a:ext cx="429743" cy="570718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2" name="Straight Arrow Connector 31"/>
            <p:cNvCxnSpPr>
              <a:stCxn id="17" idx="6"/>
              <a:endCxn id="9" idx="2"/>
            </p:cNvCxnSpPr>
            <p:nvPr/>
          </p:nvCxnSpPr>
          <p:spPr>
            <a:xfrm flipV="1">
              <a:off x="7969358" y="5497707"/>
              <a:ext cx="1649437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grpSp>
        <p:nvGrpSpPr>
          <p:cNvPr id="80" name="Group 79"/>
          <p:cNvGrpSpPr/>
          <p:nvPr/>
        </p:nvGrpSpPr>
        <p:grpSpPr>
          <a:xfrm>
            <a:off x="4395794" y="5940582"/>
            <a:ext cx="3573564" cy="872968"/>
            <a:chOff x="4395794" y="5940582"/>
            <a:chExt cx="3573564" cy="872968"/>
          </a:xfrm>
        </p:grpSpPr>
        <p:sp>
          <p:nvSpPr>
            <p:cNvPr id="16" name="Oval 15"/>
            <p:cNvSpPr/>
            <p:nvPr/>
          </p:nvSpPr>
          <p:spPr>
            <a:xfrm>
              <a:off x="4395794" y="5940582"/>
              <a:ext cx="872968" cy="87296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096390" y="5940582"/>
              <a:ext cx="872968" cy="87296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743331" y="5940582"/>
              <a:ext cx="872968" cy="87296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487502" y="1766685"/>
            <a:ext cx="5390148" cy="783660"/>
            <a:chOff x="3487502" y="1766685"/>
            <a:chExt cx="5390148" cy="783660"/>
          </a:xfrm>
        </p:grpSpPr>
        <p:cxnSp>
          <p:nvCxnSpPr>
            <p:cNvPr id="34" name="Straight Arrow Connector 33"/>
            <p:cNvCxnSpPr>
              <a:stCxn id="15" idx="0"/>
              <a:endCxn id="44" idx="2"/>
            </p:cNvCxnSpPr>
            <p:nvPr/>
          </p:nvCxnSpPr>
          <p:spPr>
            <a:xfrm flipV="1">
              <a:off x="3487502" y="1766685"/>
              <a:ext cx="2085731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5" name="Straight Arrow Connector 34"/>
            <p:cNvCxnSpPr>
              <a:stCxn id="15" idx="0"/>
              <a:endCxn id="45" idx="2"/>
            </p:cNvCxnSpPr>
            <p:nvPr/>
          </p:nvCxnSpPr>
          <p:spPr>
            <a:xfrm flipV="1">
              <a:off x="3487502" y="1766685"/>
              <a:ext cx="3433268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6" name="Straight Arrow Connector 35"/>
            <p:cNvCxnSpPr>
              <a:stCxn id="14" idx="0"/>
              <a:endCxn id="45" idx="2"/>
            </p:cNvCxnSpPr>
            <p:nvPr/>
          </p:nvCxnSpPr>
          <p:spPr>
            <a:xfrm flipH="1" flipV="1">
              <a:off x="6920770" y="1766685"/>
              <a:ext cx="1956880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7" name="Straight Arrow Connector 36"/>
            <p:cNvCxnSpPr>
              <a:stCxn id="14" idx="0"/>
              <a:endCxn id="44" idx="2"/>
            </p:cNvCxnSpPr>
            <p:nvPr/>
          </p:nvCxnSpPr>
          <p:spPr>
            <a:xfrm flipH="1" flipV="1">
              <a:off x="5573233" y="1766685"/>
              <a:ext cx="3304417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8" name="Straight Arrow Connector 37"/>
            <p:cNvCxnSpPr>
              <a:stCxn id="11" idx="0"/>
              <a:endCxn id="44" idx="2"/>
            </p:cNvCxnSpPr>
            <p:nvPr/>
          </p:nvCxnSpPr>
          <p:spPr>
            <a:xfrm flipV="1">
              <a:off x="4835039" y="1766685"/>
              <a:ext cx="738194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9" name="Straight Arrow Connector 38"/>
            <p:cNvCxnSpPr>
              <a:stCxn id="13" idx="0"/>
              <a:endCxn id="45" idx="2"/>
            </p:cNvCxnSpPr>
            <p:nvPr/>
          </p:nvCxnSpPr>
          <p:spPr>
            <a:xfrm flipH="1" flipV="1">
              <a:off x="6920770" y="1766685"/>
              <a:ext cx="609343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0" name="Straight Arrow Connector 39"/>
            <p:cNvCxnSpPr>
              <a:stCxn id="13" idx="0"/>
              <a:endCxn id="44" idx="2"/>
            </p:cNvCxnSpPr>
            <p:nvPr/>
          </p:nvCxnSpPr>
          <p:spPr>
            <a:xfrm flipH="1" flipV="1">
              <a:off x="5573233" y="1766685"/>
              <a:ext cx="1956880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1" name="Straight Arrow Connector 40"/>
            <p:cNvCxnSpPr>
              <a:stCxn id="11" idx="0"/>
              <a:endCxn id="45" idx="2"/>
            </p:cNvCxnSpPr>
            <p:nvPr/>
          </p:nvCxnSpPr>
          <p:spPr>
            <a:xfrm flipV="1">
              <a:off x="4835039" y="1766685"/>
              <a:ext cx="2085731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2" name="Straight Arrow Connector 41"/>
            <p:cNvCxnSpPr>
              <a:stCxn id="12" idx="0"/>
              <a:endCxn id="45" idx="2"/>
            </p:cNvCxnSpPr>
            <p:nvPr/>
          </p:nvCxnSpPr>
          <p:spPr>
            <a:xfrm flipV="1">
              <a:off x="6182576" y="1766685"/>
              <a:ext cx="738194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3" name="Straight Arrow Connector 42"/>
            <p:cNvCxnSpPr>
              <a:stCxn id="12" idx="0"/>
              <a:endCxn id="44" idx="2"/>
            </p:cNvCxnSpPr>
            <p:nvPr/>
          </p:nvCxnSpPr>
          <p:spPr>
            <a:xfrm flipH="1" flipV="1">
              <a:off x="5573233" y="1766685"/>
              <a:ext cx="609343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grpSp>
        <p:nvGrpSpPr>
          <p:cNvPr id="83" name="Group 82"/>
          <p:cNvGrpSpPr/>
          <p:nvPr/>
        </p:nvGrpSpPr>
        <p:grpSpPr>
          <a:xfrm>
            <a:off x="2881110" y="3436095"/>
            <a:ext cx="6737685" cy="1175862"/>
            <a:chOff x="2881110" y="3436095"/>
            <a:chExt cx="6737685" cy="1175862"/>
          </a:xfrm>
        </p:grpSpPr>
        <p:cxnSp>
          <p:nvCxnSpPr>
            <p:cNvPr id="47" name="Straight Arrow Connector 46"/>
            <p:cNvCxnSpPr>
              <a:stCxn id="8" idx="0"/>
              <a:endCxn id="13" idx="2"/>
            </p:cNvCxnSpPr>
            <p:nvPr/>
          </p:nvCxnSpPr>
          <p:spPr>
            <a:xfrm flipH="1" flipV="1">
              <a:off x="7530113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8" name="Straight Arrow Connector 47"/>
            <p:cNvCxnSpPr>
              <a:stCxn id="9" idx="0"/>
              <a:endCxn id="13" idx="2"/>
            </p:cNvCxnSpPr>
            <p:nvPr/>
          </p:nvCxnSpPr>
          <p:spPr>
            <a:xfrm flipH="1" flipV="1">
              <a:off x="7530113" y="3436095"/>
              <a:ext cx="208868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9" name="Straight Arrow Connector 48"/>
            <p:cNvCxnSpPr>
              <a:stCxn id="9" idx="0"/>
              <a:endCxn id="12" idx="2"/>
            </p:cNvCxnSpPr>
            <p:nvPr/>
          </p:nvCxnSpPr>
          <p:spPr>
            <a:xfrm flipH="1" flipV="1">
              <a:off x="6182576" y="3436095"/>
              <a:ext cx="3436219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0" name="Straight Arrow Connector 49"/>
            <p:cNvCxnSpPr>
              <a:stCxn id="9" idx="0"/>
              <a:endCxn id="11" idx="2"/>
            </p:cNvCxnSpPr>
            <p:nvPr/>
          </p:nvCxnSpPr>
          <p:spPr>
            <a:xfrm flipH="1" flipV="1">
              <a:off x="4835039" y="3436095"/>
              <a:ext cx="4783756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1" name="Straight Arrow Connector 50"/>
            <p:cNvCxnSpPr>
              <a:stCxn id="9" idx="0"/>
              <a:endCxn id="15" idx="2"/>
            </p:cNvCxnSpPr>
            <p:nvPr/>
          </p:nvCxnSpPr>
          <p:spPr>
            <a:xfrm flipH="1" flipV="1">
              <a:off x="3487502" y="3436095"/>
              <a:ext cx="6131293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2" name="Straight Arrow Connector 51"/>
            <p:cNvCxnSpPr>
              <a:stCxn id="10" idx="0"/>
              <a:endCxn id="15" idx="2"/>
            </p:cNvCxnSpPr>
            <p:nvPr/>
          </p:nvCxnSpPr>
          <p:spPr>
            <a:xfrm flipV="1">
              <a:off x="2881110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3" name="Straight Arrow Connector 52"/>
            <p:cNvCxnSpPr>
              <a:stCxn id="10" idx="0"/>
              <a:endCxn id="11" idx="2"/>
            </p:cNvCxnSpPr>
            <p:nvPr/>
          </p:nvCxnSpPr>
          <p:spPr>
            <a:xfrm flipV="1">
              <a:off x="2881110" y="3436095"/>
              <a:ext cx="1953929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4" name="Straight Arrow Connector 53"/>
            <p:cNvCxnSpPr>
              <a:stCxn id="10" idx="0"/>
              <a:endCxn id="12" idx="2"/>
            </p:cNvCxnSpPr>
            <p:nvPr/>
          </p:nvCxnSpPr>
          <p:spPr>
            <a:xfrm flipV="1">
              <a:off x="2881110" y="3436095"/>
              <a:ext cx="3301466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5" name="Straight Arrow Connector 54"/>
            <p:cNvCxnSpPr>
              <a:stCxn id="10" idx="0"/>
              <a:endCxn id="13" idx="2"/>
            </p:cNvCxnSpPr>
            <p:nvPr/>
          </p:nvCxnSpPr>
          <p:spPr>
            <a:xfrm flipV="1">
              <a:off x="2881110" y="3436095"/>
              <a:ext cx="4649003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6" name="Straight Arrow Connector 55"/>
            <p:cNvCxnSpPr>
              <a:stCxn id="10" idx="0"/>
              <a:endCxn id="14" idx="2"/>
            </p:cNvCxnSpPr>
            <p:nvPr/>
          </p:nvCxnSpPr>
          <p:spPr>
            <a:xfrm flipV="1">
              <a:off x="2881110" y="3436095"/>
              <a:ext cx="5996540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7" name="Straight Arrow Connector 56"/>
            <p:cNvCxnSpPr>
              <a:stCxn id="5" idx="0"/>
              <a:endCxn id="11" idx="2"/>
            </p:cNvCxnSpPr>
            <p:nvPr/>
          </p:nvCxnSpPr>
          <p:spPr>
            <a:xfrm flipV="1">
              <a:off x="4228647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8" name="Straight Arrow Connector 57"/>
            <p:cNvCxnSpPr>
              <a:stCxn id="8" idx="0"/>
              <a:endCxn id="14" idx="2"/>
            </p:cNvCxnSpPr>
            <p:nvPr/>
          </p:nvCxnSpPr>
          <p:spPr>
            <a:xfrm flipV="1">
              <a:off x="8271258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9" name="Straight Arrow Connector 58"/>
            <p:cNvCxnSpPr>
              <a:stCxn id="5" idx="0"/>
              <a:endCxn id="12" idx="2"/>
            </p:cNvCxnSpPr>
            <p:nvPr/>
          </p:nvCxnSpPr>
          <p:spPr>
            <a:xfrm flipV="1">
              <a:off x="4228647" y="3436095"/>
              <a:ext cx="1953929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0" name="Straight Arrow Connector 59"/>
            <p:cNvCxnSpPr>
              <a:stCxn id="8" idx="0"/>
              <a:endCxn id="12" idx="2"/>
            </p:cNvCxnSpPr>
            <p:nvPr/>
          </p:nvCxnSpPr>
          <p:spPr>
            <a:xfrm flipH="1" flipV="1">
              <a:off x="6182576" y="3436095"/>
              <a:ext cx="208868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1" name="Straight Arrow Connector 60"/>
            <p:cNvCxnSpPr>
              <a:stCxn id="6" idx="0"/>
              <a:endCxn id="12" idx="2"/>
            </p:cNvCxnSpPr>
            <p:nvPr/>
          </p:nvCxnSpPr>
          <p:spPr>
            <a:xfrm flipV="1">
              <a:off x="5576184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2" name="Straight Arrow Connector 61"/>
            <p:cNvCxnSpPr>
              <a:stCxn id="7" idx="0"/>
              <a:endCxn id="12" idx="2"/>
            </p:cNvCxnSpPr>
            <p:nvPr/>
          </p:nvCxnSpPr>
          <p:spPr>
            <a:xfrm flipH="1" flipV="1">
              <a:off x="6182576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3" name="Straight Arrow Connector 62"/>
            <p:cNvCxnSpPr>
              <a:stCxn id="7" idx="0"/>
              <a:endCxn id="11" idx="2"/>
            </p:cNvCxnSpPr>
            <p:nvPr/>
          </p:nvCxnSpPr>
          <p:spPr>
            <a:xfrm flipH="1" flipV="1">
              <a:off x="4835039" y="3436095"/>
              <a:ext cx="208868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4" name="Straight Arrow Connector 63"/>
            <p:cNvCxnSpPr>
              <a:stCxn id="6" idx="0"/>
              <a:endCxn id="13" idx="2"/>
            </p:cNvCxnSpPr>
            <p:nvPr/>
          </p:nvCxnSpPr>
          <p:spPr>
            <a:xfrm flipV="1">
              <a:off x="5576184" y="3436095"/>
              <a:ext cx="1953929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6" name="Straight Arrow Connector 65"/>
            <p:cNvCxnSpPr>
              <a:stCxn id="9" idx="0"/>
              <a:endCxn id="14" idx="2"/>
            </p:cNvCxnSpPr>
            <p:nvPr/>
          </p:nvCxnSpPr>
          <p:spPr>
            <a:xfrm flipH="1" flipV="1">
              <a:off x="8877650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7" name="Straight Arrow Connector 66"/>
            <p:cNvCxnSpPr>
              <a:stCxn id="6" idx="0"/>
              <a:endCxn id="11" idx="2"/>
            </p:cNvCxnSpPr>
            <p:nvPr/>
          </p:nvCxnSpPr>
          <p:spPr>
            <a:xfrm flipH="1" flipV="1">
              <a:off x="4835039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8" name="Straight Arrow Connector 67"/>
            <p:cNvCxnSpPr>
              <a:stCxn id="7" idx="0"/>
              <a:endCxn id="13" idx="2"/>
            </p:cNvCxnSpPr>
            <p:nvPr/>
          </p:nvCxnSpPr>
          <p:spPr>
            <a:xfrm flipV="1">
              <a:off x="6923721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9" name="Straight Arrow Connector 68"/>
            <p:cNvCxnSpPr>
              <a:stCxn id="5" idx="0"/>
              <a:endCxn id="15" idx="2"/>
            </p:cNvCxnSpPr>
            <p:nvPr/>
          </p:nvCxnSpPr>
          <p:spPr>
            <a:xfrm flipH="1" flipV="1">
              <a:off x="3487502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cxnSp>
        <p:nvCxnSpPr>
          <p:cNvPr id="71" name="Straight Arrow Connector 70"/>
          <p:cNvCxnSpPr>
            <a:stCxn id="10" idx="0"/>
            <a:endCxn id="45" idx="2"/>
          </p:cNvCxnSpPr>
          <p:nvPr/>
        </p:nvCxnSpPr>
        <p:spPr>
          <a:xfrm flipV="1">
            <a:off x="2881110" y="1766685"/>
            <a:ext cx="4039660" cy="284527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73" name="Straight Arrow Connector 72"/>
          <p:cNvCxnSpPr>
            <a:stCxn id="14" idx="2"/>
            <a:endCxn id="7" idx="0"/>
          </p:cNvCxnSpPr>
          <p:nvPr/>
        </p:nvCxnSpPr>
        <p:spPr>
          <a:xfrm flipH="1">
            <a:off x="6923721" y="3436095"/>
            <a:ext cx="1953929" cy="117586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 w="med" len="lg"/>
          </a:ln>
          <a:effectLst/>
        </p:spPr>
      </p:cxnSp>
      <p:grpSp>
        <p:nvGrpSpPr>
          <p:cNvPr id="86" name="Group 85"/>
          <p:cNvGrpSpPr/>
          <p:nvPr/>
        </p:nvGrpSpPr>
        <p:grpSpPr>
          <a:xfrm>
            <a:off x="5133988" y="880935"/>
            <a:ext cx="2226027" cy="885750"/>
            <a:chOff x="5133988" y="880935"/>
            <a:chExt cx="2226027" cy="88575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3988" y="880935"/>
              <a:ext cx="878490" cy="88575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1525" y="880935"/>
              <a:ext cx="878490" cy="885750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5414192" y="946760"/>
              <a:ext cx="318081" cy="31900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772787" y="946760"/>
              <a:ext cx="318081" cy="31900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353245" y="887326"/>
                  <a:ext cx="480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kumimoji="0" lang="en-US" sz="24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245" y="887326"/>
                  <a:ext cx="48064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6697376" y="887326"/>
                  <a:ext cx="5268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376" y="887326"/>
                  <a:ext cx="52685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Rectangle 86"/>
          <p:cNvSpPr/>
          <p:nvPr/>
        </p:nvSpPr>
        <p:spPr>
          <a:xfrm>
            <a:off x="2441865" y="4434833"/>
            <a:ext cx="7616175" cy="609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/>
          <p:cNvSpPr/>
          <p:nvPr/>
        </p:nvSpPr>
        <p:spPr>
          <a:xfrm>
            <a:off x="3048256" y="2274403"/>
            <a:ext cx="6268639" cy="7149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5133988" y="786181"/>
            <a:ext cx="2226027" cy="5364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ular Callout 45"/>
          <p:cNvSpPr/>
          <p:nvPr/>
        </p:nvSpPr>
        <p:spPr>
          <a:xfrm>
            <a:off x="8574454" y="1385411"/>
            <a:ext cx="3536157" cy="1258981"/>
          </a:xfrm>
          <a:prstGeom prst="wedgeRectCallout">
            <a:avLst>
              <a:gd name="adj1" fmla="val -79740"/>
              <a:gd name="adj2" fmla="val -38774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One output node needed for binary </a:t>
            </a:r>
            <a:r>
              <a:rPr kumimoji="0" lang="en-I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classfn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</a:t>
            </a:r>
            <a:r>
              <a:rPr kumimoji="0" lang="en-I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regresn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more for multi-label/class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5" name="Rectangular Callout 64"/>
          <p:cNvSpPr/>
          <p:nvPr/>
        </p:nvSpPr>
        <p:spPr>
          <a:xfrm>
            <a:off x="126209" y="3729260"/>
            <a:ext cx="2285854" cy="1500285"/>
          </a:xfrm>
          <a:prstGeom prst="wedgeRectCallout">
            <a:avLst>
              <a:gd name="adj1" fmla="val 80247"/>
              <a:gd name="adj2" fmla="val -32613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Connections b/w layers usually “dense” – all pairs connected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0" name="Rectangular Callout 69"/>
          <p:cNvSpPr/>
          <p:nvPr/>
        </p:nvSpPr>
        <p:spPr>
          <a:xfrm>
            <a:off x="135805" y="2714225"/>
            <a:ext cx="2742189" cy="760610"/>
          </a:xfrm>
          <a:prstGeom prst="wedgeRectCallout">
            <a:avLst>
              <a:gd name="adj1" fmla="val 87881"/>
              <a:gd name="adj2" fmla="val 76972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Cannot</a:t>
            </a:r>
            <a:r>
              <a:rPr kumimoji="0" lang="en-IN" sz="2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skip layers in classical FF networks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2" name="Rectangular Callout 71"/>
          <p:cNvSpPr/>
          <p:nvPr/>
        </p:nvSpPr>
        <p:spPr>
          <a:xfrm>
            <a:off x="9920695" y="2809016"/>
            <a:ext cx="1934283" cy="760610"/>
          </a:xfrm>
          <a:prstGeom prst="wedgeRectCallout">
            <a:avLst>
              <a:gd name="adj1" fmla="val -123178"/>
              <a:gd name="adj2" fmla="val 76665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 “reverse” links allowed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8" name="Rectangular Callout 77"/>
          <p:cNvSpPr/>
          <p:nvPr/>
        </p:nvSpPr>
        <p:spPr>
          <a:xfrm>
            <a:off x="167207" y="942957"/>
            <a:ext cx="2712345" cy="1116207"/>
          </a:xfrm>
          <a:prstGeom prst="wedgeRectCallout">
            <a:avLst>
              <a:gd name="adj1" fmla="val 101396"/>
              <a:gd name="adj2" fmla="val 53714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This architecture is </a:t>
            </a:r>
            <a:r>
              <a:rPr lang="en-IN" sz="2400" kern="0" dirty="0">
                <a:solidFill>
                  <a:schemeClr val="bg1"/>
                </a:solidFill>
                <a:latin typeface="+mj-lt"/>
              </a:rPr>
              <a:t>often called a 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Multi-layered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perceptron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916620" y="5454180"/>
            <a:ext cx="1528006" cy="760610"/>
          </a:xfrm>
          <a:prstGeom prst="wedgeRectCallout">
            <a:avLst>
              <a:gd name="adj1" fmla="val 151821"/>
              <a:gd name="adj2" fmla="val 2647"/>
            </a:avLst>
          </a:prstGeom>
          <a:solidFill>
            <a:schemeClr val="tx1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All weights are learnt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5268760" y="5052762"/>
            <a:ext cx="1788059" cy="1015663"/>
            <a:chOff x="5268760" y="5052762"/>
            <a:chExt cx="1788059" cy="1015663"/>
          </a:xfrm>
        </p:grpSpPr>
        <p:sp>
          <p:nvSpPr>
            <p:cNvPr id="97" name="Rectangle 96"/>
            <p:cNvSpPr/>
            <p:nvPr/>
          </p:nvSpPr>
          <p:spPr>
            <a:xfrm>
              <a:off x="5268760" y="5487435"/>
              <a:ext cx="1788059" cy="419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5833894" y="5052762"/>
                  <a:ext cx="82325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IN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894" y="5052762"/>
                  <a:ext cx="823251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/>
          <p:cNvGrpSpPr/>
          <p:nvPr/>
        </p:nvGrpSpPr>
        <p:grpSpPr>
          <a:xfrm>
            <a:off x="5268761" y="3313095"/>
            <a:ext cx="1792305" cy="1309134"/>
            <a:chOff x="5268761" y="3313095"/>
            <a:chExt cx="1792305" cy="1309134"/>
          </a:xfrm>
          <a:solidFill>
            <a:schemeClr val="tx1"/>
          </a:solidFill>
        </p:grpSpPr>
        <p:sp>
          <p:nvSpPr>
            <p:cNvPr id="98" name="Rectangle 97"/>
            <p:cNvSpPr/>
            <p:nvPr/>
          </p:nvSpPr>
          <p:spPr>
            <a:xfrm>
              <a:off x="5268761" y="3432215"/>
              <a:ext cx="1792305" cy="1190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5833894" y="3313095"/>
                  <a:ext cx="823251" cy="101566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IN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894" y="3313095"/>
                  <a:ext cx="823251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5254497" y="1636772"/>
            <a:ext cx="1788059" cy="1015663"/>
            <a:chOff x="5268760" y="1546745"/>
            <a:chExt cx="1788059" cy="1015663"/>
          </a:xfrm>
          <a:solidFill>
            <a:schemeClr val="tx1"/>
          </a:solidFill>
        </p:grpSpPr>
        <p:sp>
          <p:nvSpPr>
            <p:cNvPr id="99" name="Rectangle 98"/>
            <p:cNvSpPr/>
            <p:nvPr/>
          </p:nvSpPr>
          <p:spPr>
            <a:xfrm>
              <a:off x="5268760" y="1767154"/>
              <a:ext cx="1788059" cy="772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5833894" y="1546745"/>
                  <a:ext cx="823251" cy="101566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IN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894" y="1546745"/>
                  <a:ext cx="823251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/>
              <p:cNvSpPr txBox="1"/>
              <p:nvPr/>
            </p:nvSpPr>
            <p:spPr>
              <a:xfrm>
                <a:off x="8077444" y="6004556"/>
                <a:ext cx="4114556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I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IN" sz="32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IN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444" y="6004556"/>
                <a:ext cx="4114556" cy="829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/>
              <p:cNvSpPr txBox="1"/>
              <p:nvPr/>
            </p:nvSpPr>
            <p:spPr>
              <a:xfrm>
                <a:off x="10148603" y="4321107"/>
                <a:ext cx="1981616" cy="1575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3×6</m:t>
                          </m:r>
                        </m:sup>
                      </m:sSup>
                    </m:oMath>
                  </m:oMathPara>
                </a14:m>
                <a:endParaRPr lang="en-IN" sz="3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IN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IN" sz="3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3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603" y="4321107"/>
                <a:ext cx="1981616" cy="15753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42048CC-8775-E7CF-6B07-C862EBD48290}"/>
              </a:ext>
            </a:extLst>
          </p:cNvPr>
          <p:cNvGrpSpPr/>
          <p:nvPr/>
        </p:nvGrpSpPr>
        <p:grpSpPr>
          <a:xfrm>
            <a:off x="10646658" y="235481"/>
            <a:ext cx="1143000" cy="1143000"/>
            <a:chOff x="2379643" y="355681"/>
            <a:chExt cx="1143000" cy="1143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D063F7E-9751-2875-A44E-F1CD4610AECB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E01BC36-12EA-F9AA-00BD-90E692CE4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2D0B469-3345-3D93-7DF4-C0F5AC4D1A52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90DB526-10E2-188F-5A72-4B234E766116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082A552-CF37-E63F-055C-7CE93DF5425B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ular Callout 95"/>
              <p:cNvSpPr/>
              <p:nvPr/>
            </p:nvSpPr>
            <p:spPr>
              <a:xfrm>
                <a:off x="3048256" y="278627"/>
                <a:ext cx="7283991" cy="868956"/>
              </a:xfrm>
              <a:prstGeom prst="wedgeRectCallout">
                <a:avLst>
                  <a:gd name="adj1" fmla="val 61517"/>
                  <a:gd name="adj2" fmla="val 54150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Some networks do allow “skip”, “feedback” connections, others allow activation </a:t>
                </a:r>
                <a:r>
                  <a:rPr lang="en-US" sz="2400" dirty="0" err="1">
                    <a:solidFill>
                      <a:schemeClr val="bg1"/>
                    </a:solidFill>
                    <a:latin typeface="+mj-lt"/>
                  </a:rPr>
                  <a:t>fn</a:t>
                </a:r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 to change from layer to layer</a:t>
                </a:r>
                <a:endParaRPr lang="en-US" sz="2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96" name="Rectangular Callout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56" y="278627"/>
                <a:ext cx="7283991" cy="868956"/>
              </a:xfrm>
              <a:prstGeom prst="wedgeRectCallout">
                <a:avLst>
                  <a:gd name="adj1" fmla="val 61517"/>
                  <a:gd name="adj2" fmla="val 54150"/>
                </a:avLst>
              </a:prstGeom>
              <a:blipFill>
                <a:blip r:embed="rId10"/>
                <a:stretch>
                  <a:fillRect t="-1299" b="-649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59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46" grpId="0" animBg="1"/>
      <p:bldP spid="65" grpId="0" animBg="1"/>
      <p:bldP spid="70" grpId="0" animBg="1"/>
      <p:bldP spid="72" grpId="0" animBg="1"/>
      <p:bldP spid="78" grpId="0" animBg="1"/>
      <p:bldP spid="20" grpId="0" animBg="1"/>
      <p:bldP spid="107" grpId="0"/>
      <p:bldP spid="108" grpId="0"/>
      <p:bldP spid="9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Feedforward Deep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34</a:t>
            </a:fld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2441865" y="4611957"/>
            <a:ext cx="7616175" cy="885750"/>
            <a:chOff x="2441865" y="4611957"/>
            <a:chExt cx="7616175" cy="8857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9402" y="4611957"/>
              <a:ext cx="878490" cy="885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6939" y="4611957"/>
              <a:ext cx="878490" cy="885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4476" y="4611957"/>
              <a:ext cx="878490" cy="8857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2013" y="4611957"/>
              <a:ext cx="878490" cy="8857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9550" y="4611957"/>
              <a:ext cx="878490" cy="8857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865" y="4611957"/>
              <a:ext cx="878490" cy="885750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3048257" y="2550345"/>
            <a:ext cx="6268638" cy="885750"/>
            <a:chOff x="3048257" y="2550345"/>
            <a:chExt cx="6268638" cy="8857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5794" y="2550345"/>
              <a:ext cx="878490" cy="8857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3331" y="2550345"/>
              <a:ext cx="878490" cy="8857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0868" y="2550345"/>
              <a:ext cx="878490" cy="8857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8405" y="2550345"/>
              <a:ext cx="878490" cy="8857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257" y="2550345"/>
              <a:ext cx="878490" cy="885750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2881110" y="5497707"/>
            <a:ext cx="6737685" cy="879359"/>
            <a:chOff x="2881110" y="5497707"/>
            <a:chExt cx="6737685" cy="879359"/>
          </a:xfrm>
        </p:grpSpPr>
        <p:cxnSp>
          <p:nvCxnSpPr>
            <p:cNvPr id="21" name="Straight Arrow Connector 20"/>
            <p:cNvCxnSpPr>
              <a:cxnSpLocks/>
              <a:stCxn id="16" idx="2"/>
              <a:endCxn id="10" idx="2"/>
            </p:cNvCxnSpPr>
            <p:nvPr/>
          </p:nvCxnSpPr>
          <p:spPr>
            <a:xfrm flipH="1" flipV="1">
              <a:off x="2881110" y="5497707"/>
              <a:ext cx="1514684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2" name="Straight Arrow Connector 21"/>
            <p:cNvCxnSpPr>
              <a:cxnSpLocks/>
              <a:stCxn id="16" idx="1"/>
              <a:endCxn id="5" idx="2"/>
            </p:cNvCxnSpPr>
            <p:nvPr/>
          </p:nvCxnSpPr>
          <p:spPr>
            <a:xfrm flipH="1" flipV="1">
              <a:off x="4228647" y="5497707"/>
              <a:ext cx="294990" cy="570718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3" name="Straight Arrow Connector 22"/>
            <p:cNvCxnSpPr>
              <a:cxnSpLocks/>
              <a:stCxn id="16" idx="6"/>
              <a:endCxn id="9" idx="2"/>
            </p:cNvCxnSpPr>
            <p:nvPr/>
          </p:nvCxnSpPr>
          <p:spPr>
            <a:xfrm flipV="1">
              <a:off x="5268762" y="5497707"/>
              <a:ext cx="4350033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4" name="Straight Arrow Connector 23"/>
            <p:cNvCxnSpPr>
              <a:cxnSpLocks/>
              <a:stCxn id="16" idx="6"/>
              <a:endCxn id="8" idx="2"/>
            </p:cNvCxnSpPr>
            <p:nvPr/>
          </p:nvCxnSpPr>
          <p:spPr>
            <a:xfrm flipV="1">
              <a:off x="5268762" y="5497707"/>
              <a:ext cx="3002496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5" name="Straight Arrow Connector 24"/>
            <p:cNvCxnSpPr>
              <a:cxnSpLocks/>
              <a:stCxn id="16" idx="6"/>
              <a:endCxn id="7" idx="2"/>
            </p:cNvCxnSpPr>
            <p:nvPr/>
          </p:nvCxnSpPr>
          <p:spPr>
            <a:xfrm flipV="1">
              <a:off x="5268762" y="5497707"/>
              <a:ext cx="1654959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6" name="Straight Arrow Connector 25"/>
            <p:cNvCxnSpPr>
              <a:cxnSpLocks/>
              <a:stCxn id="16" idx="7"/>
              <a:endCxn id="6" idx="2"/>
            </p:cNvCxnSpPr>
            <p:nvPr/>
          </p:nvCxnSpPr>
          <p:spPr>
            <a:xfrm flipV="1">
              <a:off x="5140919" y="5497707"/>
              <a:ext cx="435265" cy="570718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7" name="Straight Arrow Connector 26"/>
            <p:cNvCxnSpPr>
              <a:cxnSpLocks/>
              <a:stCxn id="17" idx="2"/>
              <a:endCxn id="10" idx="2"/>
            </p:cNvCxnSpPr>
            <p:nvPr/>
          </p:nvCxnSpPr>
          <p:spPr>
            <a:xfrm flipH="1" flipV="1">
              <a:off x="2881110" y="5497707"/>
              <a:ext cx="4215280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8" name="Straight Arrow Connector 27"/>
            <p:cNvCxnSpPr>
              <a:cxnSpLocks/>
              <a:stCxn id="17" idx="2"/>
              <a:endCxn id="5" idx="2"/>
            </p:cNvCxnSpPr>
            <p:nvPr/>
          </p:nvCxnSpPr>
          <p:spPr>
            <a:xfrm flipH="1" flipV="1">
              <a:off x="4228647" y="5497707"/>
              <a:ext cx="2867743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9" name="Straight Arrow Connector 28"/>
            <p:cNvCxnSpPr>
              <a:cxnSpLocks/>
              <a:stCxn id="17" idx="2"/>
              <a:endCxn id="6" idx="2"/>
            </p:cNvCxnSpPr>
            <p:nvPr/>
          </p:nvCxnSpPr>
          <p:spPr>
            <a:xfrm flipH="1" flipV="1">
              <a:off x="5576184" y="5497707"/>
              <a:ext cx="1520206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0" name="Straight Arrow Connector 29"/>
            <p:cNvCxnSpPr>
              <a:cxnSpLocks/>
              <a:stCxn id="17" idx="1"/>
              <a:endCxn id="7" idx="2"/>
            </p:cNvCxnSpPr>
            <p:nvPr/>
          </p:nvCxnSpPr>
          <p:spPr>
            <a:xfrm flipH="1" flipV="1">
              <a:off x="6923721" y="5497707"/>
              <a:ext cx="300512" cy="570718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1" name="Straight Arrow Connector 30"/>
            <p:cNvCxnSpPr>
              <a:cxnSpLocks/>
              <a:stCxn id="17" idx="7"/>
              <a:endCxn id="8" idx="2"/>
            </p:cNvCxnSpPr>
            <p:nvPr/>
          </p:nvCxnSpPr>
          <p:spPr>
            <a:xfrm flipV="1">
              <a:off x="7841515" y="5497707"/>
              <a:ext cx="429743" cy="570718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2" name="Straight Arrow Connector 31"/>
            <p:cNvCxnSpPr>
              <a:cxnSpLocks/>
              <a:stCxn id="17" idx="6"/>
              <a:endCxn id="9" idx="2"/>
            </p:cNvCxnSpPr>
            <p:nvPr/>
          </p:nvCxnSpPr>
          <p:spPr>
            <a:xfrm flipV="1">
              <a:off x="7969358" y="5497707"/>
              <a:ext cx="1649437" cy="87935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grpSp>
        <p:nvGrpSpPr>
          <p:cNvPr id="80" name="Group 79"/>
          <p:cNvGrpSpPr/>
          <p:nvPr/>
        </p:nvGrpSpPr>
        <p:grpSpPr>
          <a:xfrm>
            <a:off x="4395794" y="5940582"/>
            <a:ext cx="3573564" cy="872968"/>
            <a:chOff x="4395794" y="5940582"/>
            <a:chExt cx="3573564" cy="872968"/>
          </a:xfrm>
        </p:grpSpPr>
        <p:sp>
          <p:nvSpPr>
            <p:cNvPr id="16" name="Oval 15"/>
            <p:cNvSpPr/>
            <p:nvPr/>
          </p:nvSpPr>
          <p:spPr>
            <a:xfrm>
              <a:off x="4395794" y="5940582"/>
              <a:ext cx="872968" cy="87296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096390" y="5940582"/>
              <a:ext cx="872968" cy="87296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743331" y="5940582"/>
              <a:ext cx="872968" cy="87296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487502" y="1766685"/>
            <a:ext cx="5390148" cy="783660"/>
            <a:chOff x="3487502" y="1766685"/>
            <a:chExt cx="5390148" cy="783660"/>
          </a:xfrm>
        </p:grpSpPr>
        <p:cxnSp>
          <p:nvCxnSpPr>
            <p:cNvPr id="34" name="Straight Arrow Connector 33"/>
            <p:cNvCxnSpPr>
              <a:stCxn id="15" idx="0"/>
              <a:endCxn id="44" idx="2"/>
            </p:cNvCxnSpPr>
            <p:nvPr/>
          </p:nvCxnSpPr>
          <p:spPr>
            <a:xfrm flipV="1">
              <a:off x="3487502" y="1766685"/>
              <a:ext cx="2085731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5" name="Straight Arrow Connector 34"/>
            <p:cNvCxnSpPr>
              <a:stCxn id="15" idx="0"/>
              <a:endCxn id="45" idx="2"/>
            </p:cNvCxnSpPr>
            <p:nvPr/>
          </p:nvCxnSpPr>
          <p:spPr>
            <a:xfrm flipV="1">
              <a:off x="3487502" y="1766685"/>
              <a:ext cx="3433268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6" name="Straight Arrow Connector 35"/>
            <p:cNvCxnSpPr>
              <a:stCxn id="14" idx="0"/>
              <a:endCxn id="45" idx="2"/>
            </p:cNvCxnSpPr>
            <p:nvPr/>
          </p:nvCxnSpPr>
          <p:spPr>
            <a:xfrm flipH="1" flipV="1">
              <a:off x="6920770" y="1766685"/>
              <a:ext cx="1956880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7" name="Straight Arrow Connector 36"/>
            <p:cNvCxnSpPr>
              <a:stCxn id="14" idx="0"/>
              <a:endCxn id="44" idx="2"/>
            </p:cNvCxnSpPr>
            <p:nvPr/>
          </p:nvCxnSpPr>
          <p:spPr>
            <a:xfrm flipH="1" flipV="1">
              <a:off x="5573233" y="1766685"/>
              <a:ext cx="3304417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8" name="Straight Arrow Connector 37"/>
            <p:cNvCxnSpPr>
              <a:stCxn id="11" idx="0"/>
              <a:endCxn id="44" idx="2"/>
            </p:cNvCxnSpPr>
            <p:nvPr/>
          </p:nvCxnSpPr>
          <p:spPr>
            <a:xfrm flipV="1">
              <a:off x="4835039" y="1766685"/>
              <a:ext cx="738194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39" name="Straight Arrow Connector 38"/>
            <p:cNvCxnSpPr>
              <a:stCxn id="13" idx="0"/>
              <a:endCxn id="45" idx="2"/>
            </p:cNvCxnSpPr>
            <p:nvPr/>
          </p:nvCxnSpPr>
          <p:spPr>
            <a:xfrm flipH="1" flipV="1">
              <a:off x="6920770" y="1766685"/>
              <a:ext cx="609343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0" name="Straight Arrow Connector 39"/>
            <p:cNvCxnSpPr>
              <a:stCxn id="13" idx="0"/>
              <a:endCxn id="44" idx="2"/>
            </p:cNvCxnSpPr>
            <p:nvPr/>
          </p:nvCxnSpPr>
          <p:spPr>
            <a:xfrm flipH="1" flipV="1">
              <a:off x="5573233" y="1766685"/>
              <a:ext cx="1956880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1" name="Straight Arrow Connector 40"/>
            <p:cNvCxnSpPr>
              <a:stCxn id="11" idx="0"/>
              <a:endCxn id="45" idx="2"/>
            </p:cNvCxnSpPr>
            <p:nvPr/>
          </p:nvCxnSpPr>
          <p:spPr>
            <a:xfrm flipV="1">
              <a:off x="4835039" y="1766685"/>
              <a:ext cx="2085731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2" name="Straight Arrow Connector 41"/>
            <p:cNvCxnSpPr>
              <a:stCxn id="12" idx="0"/>
              <a:endCxn id="45" idx="2"/>
            </p:cNvCxnSpPr>
            <p:nvPr/>
          </p:nvCxnSpPr>
          <p:spPr>
            <a:xfrm flipV="1">
              <a:off x="6182576" y="1766685"/>
              <a:ext cx="738194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3" name="Straight Arrow Connector 42"/>
            <p:cNvCxnSpPr>
              <a:stCxn id="12" idx="0"/>
              <a:endCxn id="44" idx="2"/>
            </p:cNvCxnSpPr>
            <p:nvPr/>
          </p:nvCxnSpPr>
          <p:spPr>
            <a:xfrm flipH="1" flipV="1">
              <a:off x="5573233" y="1766685"/>
              <a:ext cx="609343" cy="78366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grpSp>
        <p:nvGrpSpPr>
          <p:cNvPr id="83" name="Group 82"/>
          <p:cNvGrpSpPr/>
          <p:nvPr/>
        </p:nvGrpSpPr>
        <p:grpSpPr>
          <a:xfrm>
            <a:off x="2881110" y="3436095"/>
            <a:ext cx="6737685" cy="1175862"/>
            <a:chOff x="2881110" y="3436095"/>
            <a:chExt cx="6737685" cy="1175862"/>
          </a:xfrm>
        </p:grpSpPr>
        <p:cxnSp>
          <p:nvCxnSpPr>
            <p:cNvPr id="47" name="Straight Arrow Connector 46"/>
            <p:cNvCxnSpPr>
              <a:cxnSpLocks/>
              <a:stCxn id="8" idx="0"/>
              <a:endCxn id="13" idx="2"/>
            </p:cNvCxnSpPr>
            <p:nvPr/>
          </p:nvCxnSpPr>
          <p:spPr>
            <a:xfrm flipH="1" flipV="1">
              <a:off x="7530113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8" name="Straight Arrow Connector 47"/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7530113" y="3436095"/>
              <a:ext cx="208868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49" name="Straight Arrow Connector 48"/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6182576" y="3436095"/>
              <a:ext cx="3436219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0" name="Straight Arrow Connector 49"/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4835039" y="3436095"/>
              <a:ext cx="4783756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1" name="Straight Arrow Connector 50"/>
            <p:cNvCxnSpPr>
              <a:cxnSpLocks/>
              <a:stCxn id="9" idx="0"/>
              <a:endCxn id="15" idx="2"/>
            </p:cNvCxnSpPr>
            <p:nvPr/>
          </p:nvCxnSpPr>
          <p:spPr>
            <a:xfrm flipH="1" flipV="1">
              <a:off x="3487502" y="3436095"/>
              <a:ext cx="6131293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2" name="Straight Arrow Connector 51"/>
            <p:cNvCxnSpPr>
              <a:cxnSpLocks/>
              <a:stCxn id="10" idx="0"/>
              <a:endCxn id="15" idx="2"/>
            </p:cNvCxnSpPr>
            <p:nvPr/>
          </p:nvCxnSpPr>
          <p:spPr>
            <a:xfrm flipV="1">
              <a:off x="2881110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3" name="Straight Arrow Connector 52"/>
            <p:cNvCxnSpPr>
              <a:cxnSpLocks/>
              <a:stCxn id="10" idx="0"/>
              <a:endCxn id="11" idx="2"/>
            </p:cNvCxnSpPr>
            <p:nvPr/>
          </p:nvCxnSpPr>
          <p:spPr>
            <a:xfrm flipV="1">
              <a:off x="2881110" y="3436095"/>
              <a:ext cx="1953929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4" name="Straight Arrow Connector 53"/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2881110" y="3436095"/>
              <a:ext cx="3301466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5" name="Straight Arrow Connector 54"/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2881110" y="3436095"/>
              <a:ext cx="4649003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6" name="Straight Arrow Connector 55"/>
            <p:cNvCxnSpPr>
              <a:cxnSpLocks/>
              <a:stCxn id="10" idx="0"/>
              <a:endCxn id="14" idx="2"/>
            </p:cNvCxnSpPr>
            <p:nvPr/>
          </p:nvCxnSpPr>
          <p:spPr>
            <a:xfrm flipV="1">
              <a:off x="2881110" y="3436095"/>
              <a:ext cx="5996540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7" name="Straight Arrow Connector 56"/>
            <p:cNvCxnSpPr>
              <a:cxnSpLocks/>
              <a:stCxn id="5" idx="0"/>
              <a:endCxn id="11" idx="2"/>
            </p:cNvCxnSpPr>
            <p:nvPr/>
          </p:nvCxnSpPr>
          <p:spPr>
            <a:xfrm flipV="1">
              <a:off x="4228647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8" name="Straight Arrow Connector 57"/>
            <p:cNvCxnSpPr>
              <a:cxnSpLocks/>
              <a:stCxn id="8" idx="0"/>
              <a:endCxn id="14" idx="2"/>
            </p:cNvCxnSpPr>
            <p:nvPr/>
          </p:nvCxnSpPr>
          <p:spPr>
            <a:xfrm flipV="1">
              <a:off x="8271258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59" name="Straight Arrow Connector 58"/>
            <p:cNvCxnSpPr>
              <a:cxnSpLocks/>
              <a:stCxn id="5" idx="0"/>
              <a:endCxn id="12" idx="2"/>
            </p:cNvCxnSpPr>
            <p:nvPr/>
          </p:nvCxnSpPr>
          <p:spPr>
            <a:xfrm flipV="1">
              <a:off x="4228647" y="3436095"/>
              <a:ext cx="1953929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0" name="Straight Arrow Connector 59"/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6182576" y="3436095"/>
              <a:ext cx="208868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1" name="Straight Arrow Connector 60"/>
            <p:cNvCxnSpPr>
              <a:cxnSpLocks/>
              <a:stCxn id="6" idx="0"/>
              <a:endCxn id="12" idx="2"/>
            </p:cNvCxnSpPr>
            <p:nvPr/>
          </p:nvCxnSpPr>
          <p:spPr>
            <a:xfrm flipV="1">
              <a:off x="5576184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2" name="Straight Arrow Connector 61"/>
            <p:cNvCxnSpPr>
              <a:cxnSpLocks/>
              <a:stCxn id="7" idx="0"/>
              <a:endCxn id="12" idx="2"/>
            </p:cNvCxnSpPr>
            <p:nvPr/>
          </p:nvCxnSpPr>
          <p:spPr>
            <a:xfrm flipH="1" flipV="1">
              <a:off x="6182576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3" name="Straight Arrow Connector 62"/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4835039" y="3436095"/>
              <a:ext cx="208868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4" name="Straight Arrow Connector 63"/>
            <p:cNvCxnSpPr>
              <a:cxnSpLocks/>
              <a:stCxn id="6" idx="0"/>
              <a:endCxn id="13" idx="2"/>
            </p:cNvCxnSpPr>
            <p:nvPr/>
          </p:nvCxnSpPr>
          <p:spPr>
            <a:xfrm flipV="1">
              <a:off x="5576184" y="3436095"/>
              <a:ext cx="1953929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6" name="Straight Arrow Connector 65"/>
            <p:cNvCxnSpPr>
              <a:cxnSpLocks/>
              <a:stCxn id="9" idx="0"/>
              <a:endCxn id="14" idx="2"/>
            </p:cNvCxnSpPr>
            <p:nvPr/>
          </p:nvCxnSpPr>
          <p:spPr>
            <a:xfrm flipH="1" flipV="1">
              <a:off x="8877650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7" name="Straight Arrow Connector 66"/>
            <p:cNvCxnSpPr>
              <a:cxnSpLocks/>
              <a:stCxn id="6" idx="0"/>
              <a:endCxn id="11" idx="2"/>
            </p:cNvCxnSpPr>
            <p:nvPr/>
          </p:nvCxnSpPr>
          <p:spPr>
            <a:xfrm flipH="1" flipV="1">
              <a:off x="4835039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8" name="Straight Arrow Connector 67"/>
            <p:cNvCxnSpPr>
              <a:cxnSpLocks/>
              <a:stCxn id="7" idx="0"/>
              <a:endCxn id="13" idx="2"/>
            </p:cNvCxnSpPr>
            <p:nvPr/>
          </p:nvCxnSpPr>
          <p:spPr>
            <a:xfrm flipV="1">
              <a:off x="6923721" y="3436095"/>
              <a:ext cx="606392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9" name="Straight Arrow Connector 68"/>
            <p:cNvCxnSpPr>
              <a:cxnSpLocks/>
              <a:stCxn id="5" idx="0"/>
              <a:endCxn id="15" idx="2"/>
            </p:cNvCxnSpPr>
            <p:nvPr/>
          </p:nvCxnSpPr>
          <p:spPr>
            <a:xfrm flipH="1" flipV="1">
              <a:off x="3487502" y="3436095"/>
              <a:ext cx="741145" cy="117586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grpSp>
        <p:nvGrpSpPr>
          <p:cNvPr id="86" name="Group 85"/>
          <p:cNvGrpSpPr/>
          <p:nvPr/>
        </p:nvGrpSpPr>
        <p:grpSpPr>
          <a:xfrm>
            <a:off x="5133988" y="880935"/>
            <a:ext cx="2226027" cy="885750"/>
            <a:chOff x="5133988" y="880935"/>
            <a:chExt cx="2226027" cy="88575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3988" y="880935"/>
              <a:ext cx="878490" cy="88575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1525" y="880935"/>
              <a:ext cx="878490" cy="885750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5414192" y="946760"/>
              <a:ext cx="318081" cy="31900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772787" y="946760"/>
              <a:ext cx="318081" cy="31900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353245" y="887326"/>
                  <a:ext cx="480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kumimoji="0" lang="en-US" sz="24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245" y="887326"/>
                  <a:ext cx="48064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6697376" y="887326"/>
                  <a:ext cx="5268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376" y="887326"/>
                  <a:ext cx="52685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1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4" y="1111624"/>
            <a:ext cx="11938646" cy="5746376"/>
          </a:xfrm>
        </p:spPr>
        <p:txBody>
          <a:bodyPr>
            <a:normAutofit/>
          </a:bodyPr>
          <a:lstStyle/>
          <a:p>
            <a:r>
              <a:rPr lang="en-IN" dirty="0"/>
              <a:t>The layered architecture is what makes deep networks “deep”</a:t>
            </a:r>
          </a:p>
          <a:p>
            <a:pPr lvl="2"/>
            <a:r>
              <a:rPr lang="en-IN" dirty="0"/>
              <a:t>Lower layers can be interpreted as computing useful features</a:t>
            </a:r>
          </a:p>
          <a:p>
            <a:pPr lvl="3"/>
            <a:r>
              <a:rPr lang="en-IN" dirty="0"/>
              <a:t>Networks that learn polynomial </a:t>
            </a:r>
            <a:r>
              <a:rPr lang="en-IN" dirty="0" err="1"/>
              <a:t>etc</a:t>
            </a:r>
            <a:r>
              <a:rPr lang="en-IN" dirty="0"/>
              <a:t> features exist too – </a:t>
            </a:r>
            <a:r>
              <a:rPr lang="en-IN" i="1" dirty="0"/>
              <a:t>Sum Product Networks (SPN)</a:t>
            </a:r>
            <a:endParaRPr lang="en-IN" dirty="0"/>
          </a:p>
          <a:p>
            <a:pPr lvl="2">
              <a:lnSpc>
                <a:spcPct val="110000"/>
              </a:lnSpc>
            </a:pPr>
            <a:r>
              <a:rPr lang="en-IN" dirty="0"/>
              <a:t>Last layer exploits all this hard work to learn a good linear model over them – can have any no. of layers, any no. of nodes in each layer</a:t>
            </a:r>
          </a:p>
          <a:p>
            <a:pPr lvl="2">
              <a:lnSpc>
                <a:spcPct val="110000"/>
              </a:lnSpc>
            </a:pPr>
            <a:r>
              <a:rPr lang="en-IN" dirty="0"/>
              <a:t>Kernels throw a large (often infinite) number of features at a problem, deep networks instead try to learn a small number of problem specific features</a:t>
            </a:r>
          </a:p>
          <a:p>
            <a:pPr lvl="3">
              <a:lnSpc>
                <a:spcPct val="110000"/>
              </a:lnSpc>
            </a:pPr>
            <a:r>
              <a:rPr lang="en-IN" dirty="0"/>
              <a:t>Easier said that done though </a:t>
            </a:r>
            <a:r>
              <a:rPr lang="en-IN" dirty="0">
                <a:sym typeface="Wingdings" panose="05000000000000000000" pitchFamily="2" charset="2"/>
              </a:rPr>
              <a:t></a:t>
            </a:r>
            <a:endParaRPr lang="en-IN" dirty="0"/>
          </a:p>
          <a:p>
            <a:r>
              <a:rPr lang="en-IN" dirty="0"/>
              <a:t>A network having a linear activation function in hidden layers is useless since such a network can only learn a linear function in input</a:t>
            </a:r>
          </a:p>
          <a:p>
            <a:pPr lvl="2"/>
            <a:r>
              <a:rPr lang="en-IN" dirty="0"/>
              <a:t>Can collapse, replace all hidden layers with a single connection from </a:t>
            </a:r>
            <a:r>
              <a:rPr lang="en-IN" dirty="0" err="1"/>
              <a:t>i</a:t>
            </a:r>
            <a:r>
              <a:rPr lang="en-IN" dirty="0"/>
              <a:t>/p to o/p</a:t>
            </a:r>
          </a:p>
          <a:p>
            <a:pPr lvl="2"/>
            <a:r>
              <a:rPr lang="en-IN" dirty="0"/>
              <a:t>Even (leaky) </a:t>
            </a:r>
            <a:r>
              <a:rPr lang="en-IN" dirty="0" err="1"/>
              <a:t>ReLU</a:t>
            </a:r>
            <a:r>
              <a:rPr lang="en-IN" dirty="0"/>
              <a:t> are piecewise linear, not linear – non-linearity is essential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E8947A-29A3-0180-00F5-F28BBF01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44" y="928811"/>
            <a:ext cx="7614564" cy="595021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9" name="Rectangle 18"/>
          <p:cNvSpPr/>
          <p:nvPr/>
        </p:nvSpPr>
        <p:spPr>
          <a:xfrm>
            <a:off x="4097094" y="5919732"/>
            <a:ext cx="3997813" cy="938268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089608" y="4600280"/>
            <a:ext cx="8012784" cy="948864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63625" y="2541944"/>
            <a:ext cx="6664751" cy="948864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ular Callout 23"/>
          <p:cNvSpPr/>
          <p:nvPr/>
        </p:nvSpPr>
        <p:spPr>
          <a:xfrm>
            <a:off x="10387387" y="683344"/>
            <a:ext cx="1492407" cy="869134"/>
          </a:xfrm>
          <a:prstGeom prst="wedgeRectCallout">
            <a:avLst>
              <a:gd name="adj1" fmla="val -265917"/>
              <a:gd name="adj2" fmla="val 24090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Output layer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64100" y="902167"/>
            <a:ext cx="2463800" cy="911113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089608" y="2486347"/>
            <a:ext cx="8012784" cy="3062798"/>
            <a:chOff x="2468012" y="2573518"/>
            <a:chExt cx="7646949" cy="2941163"/>
          </a:xfrm>
          <a:solidFill>
            <a:schemeClr val="tx1"/>
          </a:solidFill>
        </p:grpSpPr>
        <p:sp>
          <p:nvSpPr>
            <p:cNvPr id="31" name="Rectangle 30"/>
            <p:cNvSpPr/>
            <p:nvPr/>
          </p:nvSpPr>
          <p:spPr>
            <a:xfrm>
              <a:off x="2488676" y="2573518"/>
              <a:ext cx="7626285" cy="2941163"/>
            </a:xfrm>
            <a:prstGeom prst="rect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468012" y="3040741"/>
                  <a:ext cx="7614564" cy="17880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1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11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15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8012" y="3040741"/>
                  <a:ext cx="7614564" cy="17880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FA51F6-39A5-903B-083A-4F3A19FA6488}"/>
              </a:ext>
            </a:extLst>
          </p:cNvPr>
          <p:cNvGrpSpPr/>
          <p:nvPr/>
        </p:nvGrpSpPr>
        <p:grpSpPr>
          <a:xfrm>
            <a:off x="10546783" y="683343"/>
            <a:ext cx="1143000" cy="1143000"/>
            <a:chOff x="2379643" y="355681"/>
            <a:chExt cx="1143000" cy="1143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7F7975F-2C35-D412-B11D-AD4C9C7B1D62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0218DFA-C515-CC4D-CAA5-8BDAF6D88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4B4CCD-2F63-3410-4770-BF7472CFAACD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E0F4A70-780E-F606-C137-5248337DDE8F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3C0E0A3-FB0D-0868-8DE6-EBCF6E22B9E4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p:sp>
        <p:nvSpPr>
          <p:cNvPr id="35" name="Rectangular Callout 34"/>
          <p:cNvSpPr/>
          <p:nvPr/>
        </p:nvSpPr>
        <p:spPr>
          <a:xfrm>
            <a:off x="189194" y="478875"/>
            <a:ext cx="10098164" cy="1238855"/>
          </a:xfrm>
          <a:prstGeom prst="wedgeRectCallout">
            <a:avLst>
              <a:gd name="adj1" fmla="val 58166"/>
              <a:gd name="adj2" fmla="val 40534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Strictly speaking, NN are parameterized models (connection weights are the parameters) but, they are frequently </a:t>
            </a:r>
            <a:r>
              <a:rPr lang="en-US" sz="2400" i="1" dirty="0">
                <a:solidFill>
                  <a:schemeClr val="bg1"/>
                </a:solidFill>
                <a:latin typeface="+mj-lt"/>
              </a:rPr>
              <a:t>over parameterized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– millions of parameters so almost as good (bad) as non-parametric – bulky models, long train + test times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10433770" y="5337340"/>
            <a:ext cx="1399642" cy="869134"/>
          </a:xfrm>
          <a:prstGeom prst="wedgeRectCallout">
            <a:avLst>
              <a:gd name="adj1" fmla="val -191508"/>
              <a:gd name="adj2" fmla="val 77133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Input layer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ular Callout 19"/>
          <p:cNvSpPr/>
          <p:nvPr/>
        </p:nvSpPr>
        <p:spPr>
          <a:xfrm>
            <a:off x="10387387" y="3448327"/>
            <a:ext cx="1492407" cy="869134"/>
          </a:xfrm>
          <a:prstGeom prst="wedgeRectCallout">
            <a:avLst>
              <a:gd name="adj1" fmla="val -79167"/>
              <a:gd name="adj2" fmla="val 55349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Hidden layer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10387387" y="2442668"/>
            <a:ext cx="1492407" cy="869134"/>
          </a:xfrm>
          <a:prstGeom prst="wedgeRectCallout">
            <a:avLst>
              <a:gd name="adj1" fmla="val -94327"/>
              <a:gd name="adj2" fmla="val 13049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Hidden layer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1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5" grpId="0" animBg="1"/>
      <p:bldP spid="18" grpId="0" animBg="1"/>
      <p:bldP spid="18" grpId="1" animBg="1"/>
      <p:bldP spid="20" grpId="0" animBg="1"/>
      <p:bldP spid="20" grpId="1" animBg="1"/>
      <p:bldP spid="22" grpId="0" animBg="1"/>
      <p:bldP spid="2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Networks Learn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48" y="1006074"/>
            <a:ext cx="6574008" cy="53502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8213718" y="5413481"/>
            <a:ext cx="3298098" cy="1093197"/>
          </a:xfrm>
          <a:prstGeom prst="wedgeRectCallout">
            <a:avLst>
              <a:gd name="adj1" fmla="val -84811"/>
              <a:gd name="adj2" fmla="val -9450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Input layer is fed with train features which are also “visible” in train data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105347" y="3864412"/>
            <a:ext cx="3829979" cy="1365868"/>
          </a:xfrm>
          <a:prstGeom prst="wedgeRectCallout">
            <a:avLst>
              <a:gd name="adj1" fmla="val -76605"/>
              <a:gd name="adj2" fmla="val 22210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Hidden layers compute latent or “hidden” representations not supplied with train data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8105348" y="847023"/>
            <a:ext cx="3964732" cy="1568917"/>
          </a:xfrm>
          <a:prstGeom prst="wedgeRectCallout">
            <a:avLst>
              <a:gd name="adj1" fmla="val -71212"/>
              <a:gd name="adj2" fmla="val -11972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We know what are expected outputs of the o/p layer (they are the train labels). So we say that the o/p layer is “visible”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8105348" y="2588068"/>
            <a:ext cx="3748334" cy="1093143"/>
          </a:xfrm>
          <a:prstGeom prst="wedgeRectCallout">
            <a:avLst>
              <a:gd name="adj1" fmla="val -76683"/>
              <a:gd name="adj2" fmla="val -25048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Hidden representations make it easier for a linear model to perform well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courtesy </a:t>
            </a:r>
            <a:r>
              <a:rPr lang="en-US" dirty="0" err="1"/>
              <a:t>Zeiler</a:t>
            </a:r>
            <a:r>
              <a:rPr lang="en-US" dirty="0"/>
              <a:t>, M. D. and Fergus, R. ECCV 2014</a:t>
            </a:r>
          </a:p>
        </p:txBody>
      </p:sp>
    </p:spTree>
    <p:extLst>
      <p:ext uri="{BB962C8B-B14F-4D97-AF65-F5344CB8AC3E}">
        <p14:creationId xmlns:p14="http://schemas.microsoft.com/office/powerpoint/2010/main" val="44968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Denoising</a:t>
            </a:r>
            <a:r>
              <a:rPr lang="en-IN" dirty="0"/>
              <a:t>, Foreground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/>
                  <a:t>Make every frame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number of pixels</a:t>
                </a:r>
              </a:p>
              <a:p>
                <a:pPr lvl="2"/>
                <a:r>
                  <a:rPr lang="en-US" dirty="0"/>
                  <a:t>Thus, we have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frames represented as a matrix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IN" dirty="0"/>
                  <a:t>Background is a constant vector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b="1" i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1,1,1,…1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IN" dirty="0"/>
                  <a:t>Foreground treated as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 i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. Let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IN" dirty="0"/>
                  <a:t>This gives us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i.e. if noise is not too much then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approximately rank 1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We can do PCA and recover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as noise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5" cy="5300823"/>
              </a:xfrm>
              <a:blipFill>
                <a:blip r:embed="rId2"/>
                <a:stretch>
                  <a:fillRect l="-562" t="-2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err="1"/>
              <a:t>Netrapalli</a:t>
            </a:r>
            <a:r>
              <a:rPr lang="en-US" sz="1600" dirty="0"/>
              <a:t> et al, Non-convex Robust PCA, NIPS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>
            <a:off x="676451" y="-4915"/>
            <a:ext cx="8589468" cy="1113507"/>
          </a:xfrm>
          <a:prstGeom prst="wedgeRectCallout">
            <a:avLst>
              <a:gd name="adj1" fmla="val 60671"/>
              <a:gd name="adj2" fmla="val 56811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+mj-lt"/>
              </a:rPr>
              <a:t>Note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: here we are treating images as vectors and a group of images (say a video) is treated as a matrix – this is different from the noise removal example where every image was treated as a matrix itself</a:t>
            </a:r>
            <a:endParaRPr lang="en-IN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2BD79-8823-698E-321A-22F3CD97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22" y="4519490"/>
            <a:ext cx="9736156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PCA – Learning Prototypes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/>
                  <a:t>Given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, compute PCA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Notice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i.e. we can think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/>
                  <a:t> as a dataset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prototypes</a:t>
                </a:r>
              </a:p>
              <a:p>
                <a:pPr lvl="2"/>
                <a:r>
                  <a:rPr lang="en-IN" dirty="0"/>
                  <a:t>All points in dataset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can be approximated well as a linear combination of these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prototypes – the linear combinations are given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endParaRPr lang="en-IN" dirty="0"/>
              </a:p>
              <a:p>
                <a:pPr lvl="2"/>
                <a:r>
                  <a:rPr lang="en-IN" dirty="0"/>
                  <a:t>Specifically,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-</a:t>
                </a:r>
                <a:r>
                  <a:rPr lang="en-IN" dirty="0" err="1"/>
                  <a:t>th</a:t>
                </a:r>
                <a:r>
                  <a:rPr lang="en-IN" dirty="0"/>
                  <a:t> data point (the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-</a:t>
                </a:r>
                <a:r>
                  <a:rPr lang="en-IN" dirty="0" err="1"/>
                  <a:t>th</a:t>
                </a:r>
                <a:r>
                  <a:rPr lang="en-IN" dirty="0"/>
                  <a:t> row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) can be approximated as</a:t>
                </a:r>
                <a:br>
                  <a:rPr lang="en-IN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IN" dirty="0"/>
              </a:p>
              <a:p>
                <a:r>
                  <a:rPr lang="en-IN" dirty="0"/>
                  <a:t>Thus, PCA gives us a new way to get good prototypes to explain data</a:t>
                </a:r>
              </a:p>
              <a:p>
                <a:r>
                  <a:rPr lang="en-IN" dirty="0"/>
                  <a:t>GMMs earlier had given us one way to get good prototypes</a:t>
                </a:r>
              </a:p>
              <a:p>
                <a:pPr lvl="2"/>
                <a:r>
                  <a:rPr lang="en-IN" dirty="0"/>
                  <a:t>However, GMM did not assure us that data features could be approximated as linear combination of the prototypes it learnt. PCA does give us that assurance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2"/>
                <a:stretch>
                  <a:fillRect l="-562" t="-2529" r="-9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Eigenfaces</a:t>
            </a:r>
            <a:r>
              <a:rPr lang="en-IN" dirty="0"/>
              <a:t> </a:t>
            </a:r>
            <a:r>
              <a:rPr lang="en-IN" sz="3600" dirty="0"/>
              <a:t>[</a:t>
            </a:r>
            <a:r>
              <a:rPr lang="en-US" sz="3600" dirty="0" err="1"/>
              <a:t>Sirovich</a:t>
            </a:r>
            <a:r>
              <a:rPr lang="en-US" sz="3600" dirty="0"/>
              <a:t> and Kirby, Turk and </a:t>
            </a:r>
            <a:r>
              <a:rPr lang="en-US" sz="3600" dirty="0" err="1"/>
              <a:t>Pentland</a:t>
            </a:r>
            <a:r>
              <a:rPr lang="en-US" sz="3600" dirty="0"/>
              <a:t>]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300823"/>
          </a:xfrm>
        </p:spPr>
        <p:txBody>
          <a:bodyPr/>
          <a:lstStyle/>
          <a:p>
            <a:r>
              <a:rPr lang="en-IN" dirty="0"/>
              <a:t>An iconic application of PCA – given face images, the prototypes given by the leading few right singular vectors are called “</a:t>
            </a:r>
            <a:r>
              <a:rPr lang="en-IN" dirty="0" err="1"/>
              <a:t>eigenfaces</a:t>
            </a:r>
            <a:r>
              <a:rPr lang="en-IN" dirty="0"/>
              <a:t>”	</a:t>
            </a:r>
          </a:p>
          <a:p>
            <a:pPr lvl="2"/>
            <a:r>
              <a:rPr lang="en-IN" dirty="0"/>
              <a:t>Images are treated as vectors for this (and many other)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0" y="2424507"/>
            <a:ext cx="3525043" cy="4433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51" y="2428420"/>
            <a:ext cx="2916248" cy="44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267" y="2424025"/>
            <a:ext cx="3425415" cy="4433975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76451" y="-4915"/>
            <a:ext cx="4337338" cy="1113507"/>
          </a:xfrm>
          <a:prstGeom prst="wedgeRectCallout">
            <a:avLst>
              <a:gd name="adj1" fmla="val 60671"/>
              <a:gd name="adj2" fmla="val 56811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+mj-lt"/>
              </a:rPr>
              <a:t>Note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: here again, we are treating images as vectors and a group of images is treated as a matrix</a:t>
            </a:r>
            <a:endParaRPr lang="en-IN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85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Latent Semantic Analysis (LSA/LSI)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/>
                  <a:t>Used to be a very popular course project topic </a:t>
                </a:r>
                <a:r>
                  <a:rPr lang="en-IN" dirty="0">
                    <a:sym typeface="Wingdings" panose="05000000000000000000" pitchFamily="2" charset="2"/>
                  </a:rPr>
                  <a:t></a:t>
                </a:r>
              </a:p>
              <a:p>
                <a:r>
                  <a:rPr lang="en-IN" dirty="0">
                    <a:sym typeface="Wingdings" panose="05000000000000000000" pitchFamily="2" charset="2"/>
                  </a:rPr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documents, each as bag-of-words representation with dictionary size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as very large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, discover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</m:oMath>
                </a14:m>
                <a:r>
                  <a:rPr lang="en-IN" dirty="0"/>
                  <a:t> “topics” about which the documents are talking</a:t>
                </a:r>
              </a:p>
              <a:p>
                <a:pPr lvl="2"/>
                <a:r>
                  <a:rPr lang="en-IN" dirty="0"/>
                  <a:t>Topics could be sports, education, politics, science, entertainment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2"/>
                <a:stretch>
                  <a:fillRect l="-562" t="-3103" r="-4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7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58258" y="4144041"/>
            <a:ext cx="1857080" cy="2148995"/>
          </a:xfrm>
          <a:prstGeom prst="rect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583546" y="4144041"/>
            <a:ext cx="716438" cy="2148995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804319" y="4144041"/>
            <a:ext cx="1857080" cy="716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3277750" y="6293036"/>
                <a:ext cx="10180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50" y="6293036"/>
                <a:ext cx="10180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6417421" y="6293036"/>
                <a:ext cx="1018095" cy="72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IN" sz="4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1" y="6293036"/>
                <a:ext cx="1018095" cy="724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8223811" y="6293036"/>
                <a:ext cx="1018095" cy="72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811" y="6293036"/>
                <a:ext cx="1018095" cy="724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2063743" y="3380519"/>
            <a:ext cx="9400361" cy="2912517"/>
            <a:chOff x="2310323" y="3447753"/>
            <a:chExt cx="9400361" cy="291251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2894029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>
              <a:off x="3026004" y="4032529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>
              <a:off x="6830126" y="4033878"/>
              <a:ext cx="716438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/>
                <p:cNvSpPr txBox="1"/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docs</a:t>
                  </a:r>
                </a:p>
              </p:txBody>
            </p:sp>
          </mc:Choice>
          <mc:Fallback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12632" r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words</a:t>
                  </a:r>
                </a:p>
              </p:txBody>
            </p:sp>
          </mc:Choice>
          <mc:Fallback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12632" r="-8140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topics</a:t>
                  </a: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blipFill>
                  <a:blip r:embed="rId9"/>
                  <a:stretch>
                    <a:fillRect t="-12632" r="-2105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>
              <a:off x="8024601" y="4033878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words</a:t>
                  </a: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blipFill>
                  <a:blip r:embed="rId10"/>
                  <a:stretch>
                    <a:fillRect t="-12632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/>
            <p:cNvCxnSpPr/>
            <p:nvPr/>
          </p:nvCxnSpPr>
          <p:spPr>
            <a:xfrm>
              <a:off x="10110654" y="4196068"/>
              <a:ext cx="0" cy="72000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topics</a:t>
                  </a: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blipFill>
                  <a:blip r:embed="rId11"/>
                  <a:stretch>
                    <a:fillRect t="-12500" r="-3448" b="-343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/>
            <p:cNvCxnSpPr/>
            <p:nvPr/>
          </p:nvCxnSpPr>
          <p:spPr>
            <a:xfrm>
              <a:off x="6664001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063" y="144370"/>
            <a:ext cx="1740936" cy="1740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ular Callout 65"/>
              <p:cNvSpPr/>
              <p:nvPr/>
            </p:nvSpPr>
            <p:spPr>
              <a:xfrm>
                <a:off x="1771048" y="80826"/>
                <a:ext cx="8877541" cy="1859614"/>
              </a:xfrm>
              <a:prstGeom prst="wedgeRectCallout">
                <a:avLst>
                  <a:gd name="adj1" fmla="val 57768"/>
                  <a:gd name="adj2" fmla="val 18609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Each topic here is represented by a prototypical document for that topic. All documents are linear representations of the topics. The amount of weight a document places on a certain topic in its representation tells us a lot about what is that document talking about e.g.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then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-</a:t>
                </a:r>
                <a:r>
                  <a:rPr lang="en-IN" sz="2400" dirty="0" err="1">
                    <a:solidFill>
                      <a:schemeClr val="bg1"/>
                    </a:solidFill>
                    <a:latin typeface="+mj-lt"/>
                  </a:rPr>
                  <a:t>th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topic is really core to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-</a:t>
                </a:r>
                <a:r>
                  <a:rPr lang="en-IN" sz="2400" dirty="0" err="1">
                    <a:solidFill>
                      <a:schemeClr val="bg1"/>
                    </a:solidFill>
                    <a:latin typeface="+mj-lt"/>
                  </a:rPr>
                  <a:t>th</a:t>
                </a:r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document</a:t>
                </a:r>
              </a:p>
            </p:txBody>
          </p:sp>
        </mc:Choice>
        <mc:Fallback>
          <p:sp>
            <p:nvSpPr>
              <p:cNvPr id="66" name="Rectangular Callout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048" y="80826"/>
                <a:ext cx="8877541" cy="1859614"/>
              </a:xfrm>
              <a:prstGeom prst="wedgeRectCallout">
                <a:avLst>
                  <a:gd name="adj1" fmla="val 57768"/>
                  <a:gd name="adj2" fmla="val 18609"/>
                </a:avLst>
              </a:prstGeom>
              <a:blipFill>
                <a:blip r:embed="rId14"/>
                <a:stretch>
                  <a:fillRect l="-317" t="-4502" b="-836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2A93A9A-4C56-61BB-10C6-7D7F81E18472}"/>
              </a:ext>
            </a:extLst>
          </p:cNvPr>
          <p:cNvGrpSpPr/>
          <p:nvPr/>
        </p:nvGrpSpPr>
        <p:grpSpPr>
          <a:xfrm>
            <a:off x="10856751" y="2412566"/>
            <a:ext cx="1143000" cy="1143000"/>
            <a:chOff x="2379643" y="355681"/>
            <a:chExt cx="1143000" cy="1143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5CCDD2-E29B-7C5C-E672-91722FDED1F1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1275978-D6FF-BC27-37C9-A7E52D7D8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1ED001-9470-0106-9808-DA896B65F1CC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D89E26D-119F-C6F4-9A1B-121CCC87554A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259C571-5485-D150-7851-9EA9FE156650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p:sp>
        <p:nvSpPr>
          <p:cNvPr id="73" name="Rectangular Callout 72"/>
          <p:cNvSpPr/>
          <p:nvPr/>
        </p:nvSpPr>
        <p:spPr>
          <a:xfrm>
            <a:off x="2063743" y="2001034"/>
            <a:ext cx="8571091" cy="1522717"/>
          </a:xfrm>
          <a:prstGeom prst="wedgeRectCallout">
            <a:avLst>
              <a:gd name="adj1" fmla="val 57883"/>
              <a:gd name="adj2" fmla="val 34106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+mj-lt"/>
              </a:rPr>
              <a:t>Word of caution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: PCA itself will not tell you whether blah prototype is about sports or bleh prototype is about politics. You have to take a look at the prototype vector, also look at documents that place lots of weight on that prototype and make these deductions separately</a:t>
            </a:r>
          </a:p>
        </p:txBody>
      </p:sp>
    </p:spTree>
    <p:extLst>
      <p:ext uri="{BB962C8B-B14F-4D97-AF65-F5344CB8AC3E}">
        <p14:creationId xmlns:p14="http://schemas.microsoft.com/office/powerpoint/2010/main" val="70596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66" grpId="0" animBg="1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A popular technique is </a:t>
                </a:r>
                <a:r>
                  <a:rPr lang="en-IN" dirty="0" err="1"/>
                  <a:t>RecSys</a:t>
                </a:r>
                <a:r>
                  <a:rPr lang="en-IN" dirty="0"/>
                  <a:t> is </a:t>
                </a:r>
                <a:r>
                  <a:rPr lang="en-IN" i="1" dirty="0"/>
                  <a:t>Collaborative Filtering</a:t>
                </a:r>
                <a:endParaRPr lang="en-IN" dirty="0"/>
              </a:p>
              <a:p>
                <a:pPr lvl="2"/>
                <a:r>
                  <a:rPr lang="en-IN" dirty="0"/>
                  <a:t>Have data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users and their interactions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 items</a:t>
                </a:r>
              </a:p>
              <a:p>
                <a:pPr lvl="2"/>
                <a:r>
                  <a:rPr lang="en-IN" dirty="0"/>
                  <a:t>For these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users, predict other items that they would also like</a:t>
                </a:r>
              </a:p>
              <a:p>
                <a:pPr lvl="2"/>
                <a:r>
                  <a:rPr lang="en-IN" dirty="0"/>
                  <a:t>Done by discovering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“user types” and representing each user as a combination of these user types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8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58258" y="4144041"/>
            <a:ext cx="1857080" cy="2148995"/>
          </a:xfrm>
          <a:prstGeom prst="rect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83546" y="4144041"/>
            <a:ext cx="716438" cy="2148995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804319" y="4144041"/>
            <a:ext cx="1857080" cy="716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2063743" y="3380519"/>
            <a:ext cx="9400361" cy="2912517"/>
            <a:chOff x="2310323" y="3447753"/>
            <a:chExt cx="9400361" cy="2912517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894029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>
            <a:xfrm>
              <a:off x="3026004" y="4032529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>
            <a:xfrm>
              <a:off x="6830126" y="4033878"/>
              <a:ext cx="716438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users</a:t>
                  </a: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2632" t="-1866" r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blipFill>
                  <a:blip r:embed="rId5"/>
                  <a:stretch>
                    <a:fillRect t="-12632" r="-5814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types</a:t>
                  </a: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blipFill>
                  <a:blip r:embed="rId6"/>
                  <a:stretch>
                    <a:fillRect t="-12632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>
              <a:off x="8024601" y="4033878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blipFill>
                  <a:blip r:embed="rId7"/>
                  <a:stretch>
                    <a:fillRect t="-12632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10110654" y="4196068"/>
              <a:ext cx="0" cy="72000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types</a:t>
                  </a: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12500" b="-343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/>
            <p:cNvCxnSpPr/>
            <p:nvPr/>
          </p:nvCxnSpPr>
          <p:spPr>
            <a:xfrm>
              <a:off x="6664001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A659F9D-A0FD-8C20-9FF4-4F8F248A23F5}"/>
              </a:ext>
            </a:extLst>
          </p:cNvPr>
          <p:cNvGrpSpPr/>
          <p:nvPr/>
        </p:nvGrpSpPr>
        <p:grpSpPr>
          <a:xfrm>
            <a:off x="10795646" y="559311"/>
            <a:ext cx="1143000" cy="1143000"/>
            <a:chOff x="2379643" y="355681"/>
            <a:chExt cx="1143000" cy="1143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BD21D2-9712-1376-63FB-52E11CDBA389}"/>
                </a:ext>
              </a:extLst>
            </p:cNvPr>
            <p:cNvSpPr/>
            <p:nvPr/>
          </p:nvSpPr>
          <p:spPr>
            <a:xfrm>
              <a:off x="2458535" y="428705"/>
              <a:ext cx="996869" cy="9968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8DC8B-1450-5350-9D2E-DA96E4009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643" y="355681"/>
              <a:ext cx="1143000" cy="1143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96B44D-24C0-358B-2912-C4A05AECF353}"/>
                </a:ext>
              </a:extLst>
            </p:cNvPr>
            <p:cNvGrpSpPr/>
            <p:nvPr/>
          </p:nvGrpSpPr>
          <p:grpSpPr>
            <a:xfrm>
              <a:off x="2676823" y="704523"/>
              <a:ext cx="548640" cy="320040"/>
              <a:chOff x="8209190" y="1852901"/>
              <a:chExt cx="2194560" cy="128016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12BD06B-9DAE-1156-3B40-C24A4692C0DE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2749905-4041-DC53-8409-CC93A47564B4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1600"/>
              </a:p>
            </p:txBody>
          </p:sp>
        </p:grpSp>
      </p:grpSp>
      <p:sp>
        <p:nvSpPr>
          <p:cNvPr id="52" name="Rectangular Callout 51"/>
          <p:cNvSpPr/>
          <p:nvPr/>
        </p:nvSpPr>
        <p:spPr>
          <a:xfrm>
            <a:off x="4060723" y="92071"/>
            <a:ext cx="6574111" cy="1859614"/>
          </a:xfrm>
          <a:prstGeom prst="wedgeRectCallout">
            <a:avLst>
              <a:gd name="adj1" fmla="val 60161"/>
              <a:gd name="adj2" fmla="val 18609"/>
            </a:avLst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+mj-lt"/>
              </a:rPr>
              <a:t>Word of caution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: A recommendation system where users have features, is called </a:t>
            </a:r>
            <a:r>
              <a:rPr lang="en-IN" sz="2400" i="1" dirty="0">
                <a:solidFill>
                  <a:schemeClr val="bg1"/>
                </a:solidFill>
                <a:latin typeface="+mj-lt"/>
              </a:rPr>
              <a:t>content-based filtering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. However, in the setting in this slide, users have no features. A drawback of collaborative filtering is that it gets more difficult to add new users to the system</a:t>
            </a:r>
          </a:p>
        </p:txBody>
      </p:sp>
    </p:spTree>
    <p:extLst>
      <p:ext uri="{BB962C8B-B14F-4D97-AF65-F5344CB8AC3E}">
        <p14:creationId xmlns:p14="http://schemas.microsoft.com/office/powerpoint/2010/main" val="39378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 animBg="1"/>
      <p:bldP spid="30" grpId="0" animBg="1"/>
      <p:bldP spid="31" grpId="0" animBg="1"/>
      <p:bldP spid="32" grpId="0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6475437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be any (possibly non-symmetric) square matrix. Then we can </a:t>
                </a:r>
                <a:r>
                  <a:rPr lang="en-IN" b="1" dirty="0"/>
                  <a:t>always</a:t>
                </a:r>
                <a:r>
                  <a:rPr lang="en-IN" dirty="0"/>
                  <a:t> write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 as a product of three matrices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/>
              </a:p>
              <a:p>
                <a:r>
                  <a:rPr lang="en-IN" dirty="0"/>
                  <a:t>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are orthonormal matrices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 is a scaling (diagonal) matrix with all entries non-negative</a:t>
                </a:r>
              </a:p>
              <a:p>
                <a:r>
                  <a:rPr lang="en-IN" dirty="0"/>
                  <a:t>Thus, every linear map is simply a rotation (+ possibly axes flips, swaps), followed by axes scaling followed by another rotation (+ axes flips/swaps)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6475437" cy="5746376"/>
              </a:xfrm>
              <a:blipFill>
                <a:blip r:embed="rId2"/>
                <a:stretch>
                  <a:fillRect l="-1036" t="-2439" r="-21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26957" y="1111624"/>
            <a:ext cx="4326726" cy="3344873"/>
            <a:chOff x="7526957" y="1111624"/>
            <a:chExt cx="4326726" cy="3344873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9688945" y="1802070"/>
              <a:ext cx="1480914" cy="980706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>
            <a:xfrm>
              <a:off x="7717142" y="1111624"/>
              <a:ext cx="0" cy="3344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210780" y="1111624"/>
              <a:ext cx="0" cy="3344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704418" y="1111624"/>
              <a:ext cx="0" cy="3344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198056" y="1111624"/>
              <a:ext cx="0" cy="3344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691694" y="1111624"/>
              <a:ext cx="0" cy="3344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185332" y="1111624"/>
              <a:ext cx="0" cy="3344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678970" y="1111624"/>
              <a:ext cx="0" cy="3344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172610" y="1111624"/>
              <a:ext cx="0" cy="3344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663499" y="1111624"/>
              <a:ext cx="0" cy="3344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9690320" y="-858931"/>
              <a:ext cx="0" cy="432672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9690320" y="-365293"/>
              <a:ext cx="0" cy="432672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9690320" y="128346"/>
              <a:ext cx="0" cy="432672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9690320" y="621984"/>
              <a:ext cx="0" cy="432672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526957" y="3278985"/>
              <a:ext cx="43267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526957" y="3772623"/>
              <a:ext cx="43267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7526957" y="4263689"/>
              <a:ext cx="43267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9688945" y="2289136"/>
              <a:ext cx="5499" cy="49364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>
            <a:xfrm>
              <a:off x="9686194" y="2781349"/>
              <a:ext cx="499138" cy="3997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tailEnd type="triangle" w="lg" len="lg"/>
            </a:ln>
            <a:effectLst/>
          </p:spPr>
        </p:cxnSp>
      </p:grpSp>
      <p:grpSp>
        <p:nvGrpSpPr>
          <p:cNvPr id="25" name="Group 24"/>
          <p:cNvGrpSpPr/>
          <p:nvPr/>
        </p:nvGrpSpPr>
        <p:grpSpPr>
          <a:xfrm>
            <a:off x="7526957" y="1115573"/>
            <a:ext cx="4326726" cy="3344873"/>
            <a:chOff x="7526957" y="1111624"/>
            <a:chExt cx="4326726" cy="3344873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9688945" y="1802070"/>
              <a:ext cx="1480914" cy="980706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>
            <a:xfrm>
              <a:off x="7717142" y="1111624"/>
              <a:ext cx="0" cy="3344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210780" y="1111624"/>
              <a:ext cx="0" cy="3344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704418" y="1111624"/>
              <a:ext cx="0" cy="3344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198056" y="1111624"/>
              <a:ext cx="0" cy="3344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691694" y="1111624"/>
              <a:ext cx="0" cy="3344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185332" y="1111624"/>
              <a:ext cx="0" cy="3344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678970" y="1111624"/>
              <a:ext cx="0" cy="3344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1172610" y="1111624"/>
              <a:ext cx="0" cy="3344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1663499" y="1111624"/>
              <a:ext cx="0" cy="33448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690320" y="-858931"/>
              <a:ext cx="0" cy="43267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9690320" y="-365293"/>
              <a:ext cx="0" cy="43267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9690320" y="128346"/>
              <a:ext cx="0" cy="43267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9690320" y="621984"/>
              <a:ext cx="0" cy="43267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7526957" y="3278985"/>
              <a:ext cx="432672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526957" y="3772623"/>
              <a:ext cx="432672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7526957" y="4263689"/>
              <a:ext cx="432672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9688945" y="2289136"/>
              <a:ext cx="5499" cy="49364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>
              <a:off x="9686194" y="2781349"/>
              <a:ext cx="499138" cy="3997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tailEnd type="triangle" w="lg" len="lg"/>
            </a:ln>
            <a:effectLst/>
          </p:spPr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16" y="203081"/>
            <a:ext cx="5169856" cy="51698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/>
              <p:cNvSpPr txBox="1"/>
              <p:nvPr/>
            </p:nvSpPr>
            <p:spPr>
              <a:xfrm>
                <a:off x="6728791" y="5387544"/>
                <a:ext cx="5905905" cy="1188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ad>
                          <m:radPr>
                            <m:degHide m:val="on"/>
                            <m:ctrlP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  <m: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  <m:e>
                              <m:r>
                                <a:rPr lang="en-I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IN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791" y="5387544"/>
                <a:ext cx="5905905" cy="1188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/>
              <p:cNvSpPr txBox="1"/>
              <p:nvPr/>
            </p:nvSpPr>
            <p:spPr>
              <a:xfrm>
                <a:off x="6385039" y="5313099"/>
                <a:ext cx="5881633" cy="152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039" y="5313099"/>
                <a:ext cx="5881633" cy="1524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10395600" y="4793492"/>
            <a:ext cx="187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counter clockwise rotation 45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096815" y="4793492"/>
            <a:ext cx="181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clockwise rotation 120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107073" y="4793492"/>
            <a:ext cx="120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+mj-lt"/>
              </a:rPr>
              <a:t>scaling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ular Callout 112"/>
              <p:cNvSpPr/>
              <p:nvPr/>
            </p:nvSpPr>
            <p:spPr>
              <a:xfrm>
                <a:off x="5146895" y="3067669"/>
                <a:ext cx="4119024" cy="1714565"/>
              </a:xfrm>
              <a:prstGeom prst="wedgeRectCallout">
                <a:avLst>
                  <a:gd name="adj1" fmla="val 98540"/>
                  <a:gd name="adj2" fmla="val 84891"/>
                </a:avLst>
              </a:prstGeom>
              <a:solidFill>
                <a:schemeClr val="tx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solidFill>
                      <a:schemeClr val="bg1"/>
                    </a:solidFill>
                    <a:latin typeface="Calibri Light" panose="020F0302020204030204"/>
                  </a:rPr>
                  <a:t>Caution</a:t>
                </a:r>
                <a:r>
                  <a:rPr lang="en-IN" sz="2400" dirty="0">
                    <a:solidFill>
                      <a:schemeClr val="bg1"/>
                    </a:solidFill>
                    <a:latin typeface="Calibri Light" panose="020F0302020204030204"/>
                  </a:rPr>
                  <a:t>: This matrix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not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 i.e.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13" name="Rectangular Callout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895" y="3067669"/>
                <a:ext cx="4119024" cy="1714565"/>
              </a:xfrm>
              <a:prstGeom prst="wedgeRectCallout">
                <a:avLst>
                  <a:gd name="adj1" fmla="val 98540"/>
                  <a:gd name="adj2" fmla="val 84891"/>
                </a:avLst>
              </a:prstGeom>
              <a:blipFill>
                <a:blip r:embed="rId6"/>
                <a:stretch>
                  <a:fillRect l="-69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30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107"/>
                                        </p:tgtEl>
                                      </p:cBhvr>
                                      <p:by x="7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10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6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8" grpId="0"/>
      <p:bldP spid="108" grpId="1"/>
      <p:bldP spid="109" grpId="0"/>
      <p:bldP spid="110" grpId="0"/>
      <p:bldP spid="111" grpId="0"/>
      <p:bldP spid="112" grpId="0"/>
      <p:bldP spid="1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392.9509"/>
  <p:tag name="LATEXADDIN" val="\documentclass{article}&#10;\usepackage{amsmath,amssymb}&#10;\usepackage{olo}&#10;\usepackage[dvipsnames]{xcolor}&#10;\pagestyle{empty}&#10;\begin{document}&#10;&#10;\[&#10;\vz^i \in \bR^k&#10;\]&#10;&#10;\end{document}"/>
  <p:tag name="IGUANATEXSIZE" val="28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763.4045"/>
  <p:tag name="LATEXADDIN" val="\documentclass{article}&#10;\usepackage{amsmath,amssymb}&#10;\usepackage{olo}&#10;\usepackage[dvipsnames]{xcolor}&#10;\pagestyle{empty}&#10;\begin{document}&#10;&#10;\[&#10;\vx^i = W\vz^i + \vepsilon^i&#10;\]&#10;&#10;\end{document}"/>
  <p:tag name="IGUANATEXSIZE" val="2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.00401"/>
  <p:tag name="ORIGINALWIDTH" val="366.5188"/>
  <p:tag name="LATEXADDIN" val="\documentclass{article}&#10;\usepackage{amsmath,amssymb}&#10;\usepackage{olo}&#10;\usepackage[dvipsnames]{xcolor}&#10;\pagestyle{empty}&#10;\begin{document}&#10;&#10;\[&#10;W \in \bR^{d \times k}&#10;\]&#10;&#10;\end{document}"/>
  <p:tag name="IGUANATEXSIZE" val="28"/>
  <p:tag name="IGUANATEXCURSOR" val="162"/>
</p:tagLst>
</file>

<file path=ppt/theme/theme1.xml><?xml version="1.0" encoding="utf-8"?>
<a:theme xmlns:a="http://schemas.openxmlformats.org/drawingml/2006/main" name="MLC-gold">
  <a:themeElements>
    <a:clrScheme name="Custom 2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60B1F2"/>
      </a:hlink>
      <a:folHlink>
        <a:srgbClr val="F03B5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C-gold" id="{4FF31FDD-A76D-4C33-A8C5-42D161437C73}" vid="{9166691C-7564-4C8C-B6F7-130833D3B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MLC-gold</Template>
  <TotalTime>365</TotalTime>
  <Words>5190</Words>
  <Application>Microsoft Office PowerPoint</Application>
  <PresentationFormat>Widescreen</PresentationFormat>
  <Paragraphs>492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Nexa Bold Regular</vt:lpstr>
      <vt:lpstr>Nexa Book</vt:lpstr>
      <vt:lpstr>Wingdings</vt:lpstr>
      <vt:lpstr>MLC-gold</vt:lpstr>
      <vt:lpstr>Principal Component Analysis</vt:lpstr>
      <vt:lpstr>Applications of PCA – Noise Removal</vt:lpstr>
      <vt:lpstr>Foreground Background Separation</vt:lpstr>
      <vt:lpstr>Denoising, Foreground Extraction</vt:lpstr>
      <vt:lpstr>Applications of PCA – Learning Prototypes</vt:lpstr>
      <vt:lpstr>Eigenfaces [Sirovich and Kirby, Turk and Pentland]</vt:lpstr>
      <vt:lpstr>Latent Semantic Analysis (LSA/LSI)</vt:lpstr>
      <vt:lpstr>Recommendation Systems</vt:lpstr>
      <vt:lpstr>Singular Value Decomposition</vt:lpstr>
      <vt:lpstr>Singular Value Decomposition</vt:lpstr>
      <vt:lpstr>Singular Value Decomposition</vt:lpstr>
      <vt:lpstr>Singular Value Decomposition</vt:lpstr>
      <vt:lpstr>Principal Component Analysis</vt:lpstr>
      <vt:lpstr>Principal Component Analysis</vt:lpstr>
      <vt:lpstr>The Power Method</vt:lpstr>
      <vt:lpstr>The Power Method</vt:lpstr>
      <vt:lpstr>The Peeling Method</vt:lpstr>
      <vt:lpstr>PCA – the inside story</vt:lpstr>
      <vt:lpstr>Low dimensional Modelling</vt:lpstr>
      <vt:lpstr>PCA vs Regression</vt:lpstr>
      <vt:lpstr>Shortcomings of PCA</vt:lpstr>
      <vt:lpstr>Applications of PCA – Space Savings</vt:lpstr>
      <vt:lpstr>Finding the right value of k</vt:lpstr>
      <vt:lpstr>The Many Faces of PCA</vt:lpstr>
      <vt:lpstr>PCA Minimizes Reconstruction Error</vt:lpstr>
      <vt:lpstr>PCA Preserves Maximum Data Variance</vt:lpstr>
      <vt:lpstr>Deep Learning</vt:lpstr>
      <vt:lpstr>From Kernel Learning to Deep Learning</vt:lpstr>
      <vt:lpstr>Kernel Learning viewed as Deep Learning</vt:lpstr>
      <vt:lpstr>The “Neuron” in Deep/Neural Networks</vt:lpstr>
      <vt:lpstr>Common Activation Functions</vt:lpstr>
      <vt:lpstr>Toy Example</vt:lpstr>
      <vt:lpstr>Feedforward Deep Networks</vt:lpstr>
      <vt:lpstr>Feedforward Deep Networks</vt:lpstr>
      <vt:lpstr>Deep Networks</vt:lpstr>
      <vt:lpstr>Deep Networks Learn Features</vt:lpstr>
    </vt:vector>
  </TitlesOfParts>
  <Company>Indian Institute of Technology Kanpur, Kanpur, U.P.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 Analysis</dc:title>
  <dc:creator>Purushottam Kar</dc:creator>
  <cp:lastModifiedBy>Purushottam Kar</cp:lastModifiedBy>
  <cp:revision>14</cp:revision>
  <dcterms:created xsi:type="dcterms:W3CDTF">2022-11-04T08:27:59Z</dcterms:created>
  <dcterms:modified xsi:type="dcterms:W3CDTF">2022-11-04T14:33:29Z</dcterms:modified>
</cp:coreProperties>
</file>